
<file path=[Content_Types].xml><?xml version="1.0" encoding="utf-8"?>
<Types xmlns="http://schemas.openxmlformats.org/package/2006/content-types">
  <Default Extension="bin" ContentType="application/vnd.openxmlformats-officedocument.spreadsheetml.printerSettings"/>
  <Default Extension="doc" ContentType="application/msword"/>
  <Default Extension="emf" ContentType="image/x-emf"/>
  <Default Extension="rels" ContentType="application/vnd.openxmlformats-package.relationships+xml"/>
  <Default Extension="vml" ContentType="application/vnd.openxmlformats-officedocument.vmlDrawing"/>
  <Default Extension="wmf" ContentType="image/x-wmf"/>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01"/>
  <workbookPr defaultThemeVersion="124226"/>
  <mc:AlternateContent xmlns:mc="http://schemas.openxmlformats.org/markup-compatibility/2006">
    <mc:Choice Requires="x15">
      <x15ac:absPath xmlns:x15ac="http://schemas.microsoft.com/office/spreadsheetml/2010/11/ac" url="H:\Templates - Various\"/>
    </mc:Choice>
  </mc:AlternateContent>
  <xr:revisionPtr revIDLastSave="0" documentId="13_ncr:1_{54057262-F558-4F7A-A75B-01D9F2F73AAF}" xr6:coauthVersionLast="47" xr6:coauthVersionMax="47" xr10:uidLastSave="{00000000-0000-0000-0000-000000000000}"/>
  <bookViews>
    <workbookView xWindow="-120" yWindow="-120" windowWidth="29040" windowHeight="15840" tabRatio="634" activeTab="1" xr2:uid="{00000000-000D-0000-FFFF-FFFF00000000}"/>
  </bookViews>
  <sheets>
    <sheet name="Instructions" sheetId="1" r:id="rId1"/>
    <sheet name="4 Year Cycle Example" sheetId="6" r:id="rId2"/>
    <sheet name="4 Year Cycle- Blank" sheetId="8" r:id="rId3"/>
    <sheet name="6 Year Cycle Example" sheetId="11" r:id="rId4"/>
    <sheet name="6 Year Cycle- Blank" sheetId="12" r:id="rId5"/>
    <sheet name="8 Year Cycle Example" sheetId="9" r:id="rId6"/>
    <sheet name="8 Year Cycle- Blank" sheetId="10" r:id="rId7"/>
    <sheet name="FAQ" sheetId="4" r:id="rId8"/>
    <sheet name="Updating Instructions" sheetId="13" state="hidden" r:id="rId9"/>
  </sheets>
  <definedNames>
    <definedName name="_xlnm.Print_Area" localSheetId="0">Instructions!$A$1:$M$24</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21" i="9" l="1"/>
  <c r="C33" i="12" l="1"/>
  <c r="C37" i="12" s="1"/>
  <c r="A33" i="12"/>
  <c r="A37" i="12" s="1"/>
  <c r="A30" i="12"/>
  <c r="F22" i="12"/>
  <c r="F21" i="12"/>
  <c r="F20" i="12"/>
  <c r="F19" i="12"/>
  <c r="F18" i="12"/>
  <c r="F17" i="12"/>
  <c r="G17" i="12"/>
  <c r="H17" i="12" s="1"/>
  <c r="F16" i="12"/>
  <c r="F15" i="12"/>
  <c r="F14" i="12"/>
  <c r="F13" i="12"/>
  <c r="F11" i="12"/>
  <c r="C30" i="12" s="1"/>
  <c r="H30" i="12" s="1"/>
  <c r="H33" i="12" s="1"/>
  <c r="F10" i="12"/>
  <c r="F22" i="11"/>
  <c r="C33" i="11"/>
  <c r="C37" i="11" s="1"/>
  <c r="A33" i="11"/>
  <c r="A37" i="11" s="1"/>
  <c r="A30" i="11"/>
  <c r="F21" i="11"/>
  <c r="F20" i="11"/>
  <c r="F19" i="11"/>
  <c r="F18" i="11"/>
  <c r="F17" i="11"/>
  <c r="F16" i="11"/>
  <c r="F15" i="11"/>
  <c r="G15" i="11" s="1"/>
  <c r="H15" i="11" s="1"/>
  <c r="F14" i="11"/>
  <c r="F13" i="11"/>
  <c r="F11" i="11"/>
  <c r="C30" i="11" s="1"/>
  <c r="H30" i="11" s="1"/>
  <c r="H33" i="11" s="1"/>
  <c r="F10" i="11"/>
  <c r="F23" i="9"/>
  <c r="F25" i="9"/>
  <c r="F26" i="9"/>
  <c r="C37" i="10"/>
  <c r="C41" i="10" s="1"/>
  <c r="A37" i="10"/>
  <c r="A41" i="10" s="1"/>
  <c r="A34" i="10"/>
  <c r="F26" i="10"/>
  <c r="F24" i="10"/>
  <c r="F23" i="10"/>
  <c r="F22" i="10"/>
  <c r="F21" i="10"/>
  <c r="F20" i="10"/>
  <c r="F19" i="10"/>
  <c r="G19" i="10" s="1"/>
  <c r="H19" i="10" s="1"/>
  <c r="F18" i="10"/>
  <c r="F17" i="10"/>
  <c r="G17" i="10" s="1"/>
  <c r="H17" i="10" s="1"/>
  <c r="F16" i="10"/>
  <c r="F15" i="10"/>
  <c r="G15" i="10" s="1"/>
  <c r="H15" i="10" s="1"/>
  <c r="F14" i="10"/>
  <c r="F13" i="10"/>
  <c r="G13" i="10" s="1"/>
  <c r="H13" i="10" s="1"/>
  <c r="H29" i="10" s="1"/>
  <c r="H44" i="10" s="1"/>
  <c r="F11" i="10"/>
  <c r="C34" i="10" s="1"/>
  <c r="H34" i="10" s="1"/>
  <c r="H37" i="10" s="1"/>
  <c r="F10" i="10"/>
  <c r="C29" i="8"/>
  <c r="C33" i="8" s="1"/>
  <c r="A29" i="8"/>
  <c r="A33" i="8" s="1"/>
  <c r="A26" i="8"/>
  <c r="F18" i="8"/>
  <c r="F17" i="8"/>
  <c r="G17" i="8" s="1"/>
  <c r="H17" i="8" s="1"/>
  <c r="F16" i="8"/>
  <c r="F15" i="8"/>
  <c r="G15" i="8" s="1"/>
  <c r="H15" i="8" s="1"/>
  <c r="F14" i="8"/>
  <c r="F13" i="8"/>
  <c r="F11" i="8"/>
  <c r="C26" i="8" s="1"/>
  <c r="H26" i="8" s="1"/>
  <c r="H29" i="8" s="1"/>
  <c r="F10" i="8"/>
  <c r="F15" i="9"/>
  <c r="F22" i="9"/>
  <c r="G21" i="9" s="1"/>
  <c r="H21" i="9" s="1"/>
  <c r="F19" i="9"/>
  <c r="F20" i="9"/>
  <c r="F17" i="9"/>
  <c r="F18" i="9"/>
  <c r="F16" i="9"/>
  <c r="F13" i="9"/>
  <c r="F10" i="9"/>
  <c r="F11" i="9"/>
  <c r="C34" i="9" s="1"/>
  <c r="H34" i="9" s="1"/>
  <c r="H37" i="9" s="1"/>
  <c r="A34" i="9"/>
  <c r="A37" i="9"/>
  <c r="A41" i="9" s="1"/>
  <c r="C37" i="9"/>
  <c r="C41" i="9" s="1"/>
  <c r="A29" i="6"/>
  <c r="A33" i="6" s="1"/>
  <c r="F11" i="6"/>
  <c r="C26" i="6" s="1"/>
  <c r="H26" i="6" s="1"/>
  <c r="H29" i="6" s="1"/>
  <c r="F13" i="6"/>
  <c r="F15" i="6"/>
  <c r="F14" i="6"/>
  <c r="F16" i="6"/>
  <c r="F17" i="6"/>
  <c r="F18" i="6"/>
  <c r="F10" i="6"/>
  <c r="C29" i="6"/>
  <c r="C33" i="6" s="1"/>
  <c r="A26" i="6"/>
  <c r="F25" i="10"/>
  <c r="G25" i="10" s="1"/>
  <c r="H25" i="10" s="1"/>
  <c r="G13" i="8"/>
  <c r="H13" i="8" s="1"/>
  <c r="H21" i="8" s="1"/>
  <c r="H36" i="8" s="1"/>
  <c r="G13" i="12" l="1"/>
  <c r="H13" i="12" s="1"/>
  <c r="H25" i="12" s="1"/>
  <c r="H40" i="12" s="1"/>
  <c r="G33" i="12"/>
  <c r="G29" i="8"/>
  <c r="G33" i="8" s="1"/>
  <c r="H33" i="8" s="1"/>
  <c r="H35" i="8" s="1"/>
  <c r="G17" i="9"/>
  <c r="H17" i="9" s="1"/>
  <c r="G13" i="6"/>
  <c r="H13" i="6" s="1"/>
  <c r="G21" i="12"/>
  <c r="H21" i="12" s="1"/>
  <c r="G21" i="10"/>
  <c r="H21" i="10" s="1"/>
  <c r="G15" i="12"/>
  <c r="H15" i="12" s="1"/>
  <c r="G15" i="9"/>
  <c r="H15" i="9" s="1"/>
  <c r="G17" i="11"/>
  <c r="H17" i="11" s="1"/>
  <c r="G23" i="10"/>
  <c r="H23" i="10" s="1"/>
  <c r="G25" i="9"/>
  <c r="H25" i="9" s="1"/>
  <c r="G37" i="9"/>
  <c r="G19" i="9"/>
  <c r="H19" i="9" s="1"/>
  <c r="G19" i="12"/>
  <c r="H19" i="12" s="1"/>
  <c r="G17" i="6"/>
  <c r="H17" i="6" s="1"/>
  <c r="G15" i="6"/>
  <c r="H15" i="6" s="1"/>
  <c r="H21" i="6" s="1"/>
  <c r="H36" i="6" s="1"/>
  <c r="F24" i="9"/>
  <c r="G23" i="9" s="1"/>
  <c r="H23" i="9" s="1"/>
  <c r="G33" i="11"/>
  <c r="G19" i="11"/>
  <c r="H19" i="11" s="1"/>
  <c r="G29" i="6"/>
  <c r="F14" i="9"/>
  <c r="G13" i="9" s="1"/>
  <c r="H13" i="9" s="1"/>
  <c r="G37" i="10"/>
  <c r="G41" i="10" s="1"/>
  <c r="H41" i="10" s="1"/>
  <c r="H43" i="10" s="1"/>
  <c r="G13" i="11"/>
  <c r="H13" i="11" s="1"/>
  <c r="G21" i="11"/>
  <c r="H21" i="11" s="1"/>
  <c r="G37" i="12" l="1"/>
  <c r="H37" i="12" s="1"/>
  <c r="H39" i="12" s="1"/>
  <c r="H29" i="9"/>
  <c r="H44" i="9" s="1"/>
  <c r="H25" i="11"/>
  <c r="H40" i="11" s="1"/>
  <c r="G33" i="6"/>
  <c r="H33" i="6" s="1"/>
  <c r="H35" i="6" s="1"/>
  <c r="G41" i="9" l="1"/>
  <c r="H41" i="9" s="1"/>
  <c r="H43" i="9" s="1"/>
  <c r="G37" i="11"/>
  <c r="H37" i="11" s="1"/>
  <c r="H39" i="11" s="1"/>
</calcChain>
</file>

<file path=xl/sharedStrings.xml><?xml version="1.0" encoding="utf-8"?>
<sst xmlns="http://schemas.openxmlformats.org/spreadsheetml/2006/main" count="305" uniqueCount="81">
  <si>
    <t>What is it used for?</t>
  </si>
  <si>
    <t xml:space="preserve">The Neutral Property Tax Rate Increase worksheet is designed to show the tax rate that would produce the same </t>
  </si>
  <si>
    <t xml:space="preserve">tax levy as the prior year, adjusted for annual growth in the tax base.  The adjustments column is mostly for the </t>
  </si>
  <si>
    <t>use of municipalities.  This calculation should only be done in the year of revaluation, per G.S. 159-11(e).</t>
  </si>
  <si>
    <t>Instructions</t>
  </si>
  <si>
    <t xml:space="preserve">Note:  The top part of this worksheet is used as working papers to make it easier for you (counties and municipalities) to calculate </t>
  </si>
  <si>
    <t>Revaluations as of:</t>
  </si>
  <si>
    <t>Fiscal year</t>
  </si>
  <si>
    <t>Percentage change</t>
  </si>
  <si>
    <t>Revaluation</t>
  </si>
  <si>
    <t>Average growth %</t>
  </si>
  <si>
    <t>Doesn't include</t>
  </si>
  <si>
    <t>revaluation increase</t>
  </si>
  <si>
    <t>Last year prior to revaluation</t>
  </si>
  <si>
    <t>Tax rate</t>
  </si>
  <si>
    <t>Estimated tax levy</t>
  </si>
  <si>
    <t>First year of revaluation</t>
  </si>
  <si>
    <t>Tax rate to produce equivalent levy</t>
  </si>
  <si>
    <r>
      <t xml:space="preserve">                   </t>
    </r>
    <r>
      <rPr>
        <sz val="16"/>
        <rFont val="Times New Roman"/>
        <family val="1"/>
      </rPr>
      <t>Frequently Asked Questions</t>
    </r>
  </si>
  <si>
    <t>Annexation (Deannexation)</t>
  </si>
  <si>
    <t>Assessed Valuation as of June 30</t>
  </si>
  <si>
    <t>Total Adjusted for Annexation or Deannexation</t>
  </si>
  <si>
    <t>Revenue neutral tax rate, to be included in budget ordinance, adjusted for growth</t>
  </si>
  <si>
    <t>City of Dogwood</t>
  </si>
  <si>
    <t>Carolina County</t>
  </si>
  <si>
    <t>[Local Government Name]</t>
  </si>
  <si>
    <t>2015-16</t>
  </si>
  <si>
    <t>15-16</t>
  </si>
  <si>
    <t>2016-17</t>
  </si>
  <si>
    <t>16-17</t>
  </si>
  <si>
    <t>2017-18</t>
  </si>
  <si>
    <t>17-18</t>
  </si>
  <si>
    <t>Next, enter in the tax rate for your specified city in the yellow cell at the bottom part of the page.</t>
  </si>
  <si>
    <t>2018-19</t>
  </si>
  <si>
    <t>18-19</t>
  </si>
  <si>
    <t xml:space="preserve">page.  The worksheet accommodates for up to seven prior years. Some units may need to enter less because of their   </t>
  </si>
  <si>
    <t>revaluation cycle.  We provide templates for four, six, and eight year cycles.</t>
  </si>
  <si>
    <t xml:space="preserve">The computer calculates all other cells.  Look at the bottom of the worksheet to find property tax increase (decrease) </t>
  </si>
  <si>
    <t xml:space="preserve">and calculated percentage increase (decrease) compared to average. </t>
  </si>
  <si>
    <t>2019-20</t>
  </si>
  <si>
    <t>19-20</t>
  </si>
  <si>
    <t>amounts that should be used in the actual budget ordinance.</t>
  </si>
  <si>
    <t>Neutral Property Tax Increase (Decrease)</t>
  </si>
  <si>
    <t>(decrease)</t>
  </si>
  <si>
    <t>Valuation Increase (Decrease)</t>
  </si>
  <si>
    <t>Increase (decrease) tax rate for average growth rate</t>
  </si>
  <si>
    <t>Increase (decrease) in Tax Levy</t>
  </si>
  <si>
    <t xml:space="preserve">        Average Percentage Increase (Decrease)</t>
  </si>
  <si>
    <t>Increase (Decrease)  in Tax Levy</t>
  </si>
  <si>
    <t>Neutral Property Tax Increase (Decrese)</t>
  </si>
  <si>
    <t>Increase (Decrease) in Tax Levy</t>
  </si>
  <si>
    <t xml:space="preserve">        Average Percentage Increase Decrease)</t>
  </si>
  <si>
    <t>2020-21</t>
  </si>
  <si>
    <t>20-21</t>
  </si>
  <si>
    <t>Continue to the next column to enter in any amounts of annexation or deannexation in the yellow cells.  This column</t>
  </si>
  <si>
    <t xml:space="preserve">is expected to apply only to municipalities. </t>
  </si>
  <si>
    <t>Once information is gathered begin to enter in assessed valuation amounts in the yellow cells.</t>
  </si>
  <si>
    <t>For each separate tax levied by the municipality, a separate revenue-neutral property tax must be computed</t>
  </si>
  <si>
    <t>and included in the budget ordinance message.</t>
  </si>
  <si>
    <t>First, gather all property valuation amounts; these can be found in past audit reports on the analysis of current tax levy</t>
  </si>
  <si>
    <t>municipality must calculate the revenue neutral tax rate.</t>
  </si>
  <si>
    <t xml:space="preserve">If a municipality is located in more than one county and one of the counties has a revaluation, then the </t>
  </si>
  <si>
    <t>2022-23</t>
  </si>
  <si>
    <t>2021-22</t>
  </si>
  <si>
    <t>21-22</t>
  </si>
  <si>
    <t>22-23</t>
  </si>
  <si>
    <t>Change the revaluations as of date on each tab by adding one year to each. Example on the 4 year Cycle the dates should be changes from "January 1, 2022 and 2018" to "January 1, 2023 and 2019"</t>
  </si>
  <si>
    <t>Update the fiscal years under column A and column E by adding one year.  Example "22-23" will now be "23-24".</t>
  </si>
  <si>
    <t>Instructions for Updating Revenue Neutral Report:</t>
  </si>
  <si>
    <t>Change the year on the instruction page to be the current year.  Example "2022-2023" will be "2023-2024"</t>
  </si>
  <si>
    <t>Change both revaluation dates in column B by adding a year to each. Make sure that full number of years is equal to the  "Revaluation as of" date years listed at the top of each worksheet.</t>
  </si>
  <si>
    <t>Make sure the previous years numbers look logical with the current years property valuation information or change it to be in line. For example, if the new illustrative report has a 50% increase over previous tax year that is not logical and should be changed to reflect a normal increase/decrease.</t>
  </si>
  <si>
    <t>For the example labeled "City of Dogwood" (4 Year Cycle Worksheet) go to the most recent illustrative reports to get the "Assessed Valuation as June 30" amount from the financial statements and enter it on the spreasheet.  The illustrative reports are labeled "City Financial Statements" - use the exhibit labeled  "Analysis of Current Tax Levy City - Wide Levy" and enter the "Total Property Valuation".  Also, enter the current tax rate from this exhibit in Column G (if different).</t>
  </si>
  <si>
    <t>The examples labeled "Carolina County"   (6 Year Cycle &amp; 8 Year Cycle Worksheets) go to the most recent illustrative reports to get the "Assessed Valuation as of June 30" amount from the financial statements and enter it on the spreadsheet. The illustrative reports are labeled "County Financial Statements" -  choose the exhibit labeled "Analysis of Current Tax Levy - County - Wide Levy" and enter the "Total Property Valuation".  Also, enter the current tax rate using this information in Column G (if different).</t>
  </si>
  <si>
    <t>The changes should be reviewed by someone other than the person who made the changes before posting on the website.</t>
  </si>
  <si>
    <t>Neutral Property Tax Increase (Decrease) - Use for budget year 2023-2024</t>
  </si>
  <si>
    <t>January 1, 2023 and 2019</t>
  </si>
  <si>
    <t>2023-24</t>
  </si>
  <si>
    <t>23-24</t>
  </si>
  <si>
    <t>January 1, 2023 and 2017</t>
  </si>
  <si>
    <t>January 1, 2023 and 2015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3" formatCode="_(* #,##0.00_);_(* \(#,##0.00\);_(* &quot;-&quot;??_);_(@_)"/>
    <numFmt numFmtId="164" formatCode="_(* #,##0_);_(* \(#,##0\);_(* &quot;-&quot;??_);_(@_)"/>
    <numFmt numFmtId="165" formatCode="0.0000"/>
  </numFmts>
  <fonts count="11" x14ac:knownFonts="1">
    <font>
      <sz val="10"/>
      <name val="Arial"/>
    </font>
    <font>
      <sz val="10"/>
      <name val="Arial"/>
    </font>
    <font>
      <b/>
      <sz val="18"/>
      <name val="Arial"/>
      <family val="2"/>
    </font>
    <font>
      <sz val="18"/>
      <name val="Arial"/>
      <family val="2"/>
    </font>
    <font>
      <b/>
      <sz val="12"/>
      <name val="Arial"/>
      <family val="2"/>
    </font>
    <font>
      <b/>
      <sz val="14"/>
      <name val="Arial"/>
      <family val="2"/>
    </font>
    <font>
      <b/>
      <sz val="10"/>
      <name val="Arial"/>
      <family val="2"/>
    </font>
    <font>
      <sz val="10"/>
      <name val="Arial"/>
      <family val="2"/>
    </font>
    <font>
      <sz val="8"/>
      <name val="Arial"/>
    </font>
    <font>
      <sz val="16"/>
      <name val="Tahoma"/>
      <family val="2"/>
    </font>
    <font>
      <sz val="16"/>
      <name val="Times New Roman"/>
      <family val="1"/>
    </font>
  </fonts>
  <fills count="5">
    <fill>
      <patternFill patternType="none"/>
    </fill>
    <fill>
      <patternFill patternType="gray125"/>
    </fill>
    <fill>
      <patternFill patternType="solid">
        <fgColor indexed="43"/>
        <bgColor indexed="64"/>
      </patternFill>
    </fill>
    <fill>
      <patternFill patternType="solid">
        <fgColor indexed="41"/>
        <bgColor indexed="64"/>
      </patternFill>
    </fill>
    <fill>
      <patternFill patternType="solid">
        <fgColor rgb="FFFFFF00"/>
        <bgColor indexed="64"/>
      </patternFill>
    </fill>
  </fills>
  <borders count="3">
    <border>
      <left/>
      <right/>
      <top/>
      <bottom/>
      <diagonal/>
    </border>
    <border>
      <left/>
      <right/>
      <top/>
      <bottom style="thin">
        <color indexed="64"/>
      </bottom>
      <diagonal/>
    </border>
    <border>
      <left/>
      <right/>
      <top/>
      <bottom style="medium">
        <color indexed="64"/>
      </bottom>
      <diagonal/>
    </border>
  </borders>
  <cellStyleXfs count="3">
    <xf numFmtId="0" fontId="0" fillId="0" borderId="0"/>
    <xf numFmtId="43" fontId="1" fillId="0" borderId="0" applyFont="0" applyFill="0" applyBorder="0" applyAlignment="0" applyProtection="0"/>
    <xf numFmtId="9" fontId="1" fillId="0" borderId="0" applyFont="0" applyFill="0" applyBorder="0" applyAlignment="0" applyProtection="0"/>
  </cellStyleXfs>
  <cellXfs count="73">
    <xf numFmtId="0" fontId="0" fillId="0" borderId="0" xfId="0"/>
    <xf numFmtId="0" fontId="2" fillId="0" borderId="0" xfId="0" applyFont="1" applyBorder="1" applyAlignment="1">
      <alignment horizontal="left" vertical="top"/>
    </xf>
    <xf numFmtId="0" fontId="3" fillId="0" borderId="0" xfId="0" applyFont="1" applyBorder="1" applyAlignment="1">
      <alignment horizontal="left" vertical="top"/>
    </xf>
    <xf numFmtId="0" fontId="0" fillId="0" borderId="0" xfId="0" applyFont="1" applyBorder="1" applyAlignment="1">
      <alignment horizontal="left" vertical="top"/>
    </xf>
    <xf numFmtId="0" fontId="0" fillId="0" borderId="0" xfId="0" applyFont="1" applyBorder="1" applyAlignment="1">
      <alignment horizontal="left"/>
    </xf>
    <xf numFmtId="0" fontId="4" fillId="0" borderId="0" xfId="0" applyFont="1" applyBorder="1" applyAlignment="1">
      <alignment horizontal="left" vertical="top"/>
    </xf>
    <xf numFmtId="0" fontId="0" fillId="0" borderId="0" xfId="0" applyBorder="1" applyAlignment="1">
      <alignment horizontal="left" vertical="top"/>
    </xf>
    <xf numFmtId="0" fontId="0" fillId="0" borderId="0" xfId="0" applyAlignment="1"/>
    <xf numFmtId="0" fontId="5" fillId="0" borderId="0" xfId="0" applyFont="1"/>
    <xf numFmtId="0" fontId="4" fillId="0" borderId="0" xfId="0" applyFont="1"/>
    <xf numFmtId="0" fontId="6" fillId="0" borderId="0" xfId="0" applyFont="1"/>
    <xf numFmtId="0" fontId="6" fillId="0" borderId="0" xfId="0" applyFont="1" applyAlignment="1">
      <alignment horizontal="center"/>
    </xf>
    <xf numFmtId="0" fontId="4" fillId="0" borderId="1" xfId="0" applyFont="1" applyBorder="1"/>
    <xf numFmtId="0" fontId="0" fillId="0" borderId="1" xfId="0" applyBorder="1"/>
    <xf numFmtId="164" fontId="1" fillId="2" borderId="0" xfId="1" applyNumberFormat="1" applyFill="1" applyProtection="1">
      <protection locked="0"/>
    </xf>
    <xf numFmtId="164" fontId="7" fillId="2" borderId="0" xfId="1" applyNumberFormat="1" applyFont="1" applyFill="1" applyProtection="1">
      <protection locked="0"/>
    </xf>
    <xf numFmtId="164" fontId="7" fillId="0" borderId="0" xfId="1" applyNumberFormat="1" applyFont="1" applyFill="1"/>
    <xf numFmtId="10" fontId="7" fillId="0" borderId="0" xfId="2" applyNumberFormat="1" applyFont="1" applyFill="1"/>
    <xf numFmtId="164" fontId="1" fillId="0" borderId="0" xfId="1" applyNumberFormat="1" applyFill="1"/>
    <xf numFmtId="9" fontId="7" fillId="0" borderId="0" xfId="2" applyFont="1" applyFill="1"/>
    <xf numFmtId="164" fontId="7" fillId="3" borderId="0" xfId="1" applyNumberFormat="1" applyFont="1" applyFill="1"/>
    <xf numFmtId="10" fontId="7" fillId="3" borderId="0" xfId="2" applyNumberFormat="1" applyFont="1" applyFill="1"/>
    <xf numFmtId="164" fontId="1" fillId="0" borderId="0" xfId="1" applyNumberFormat="1"/>
    <xf numFmtId="9" fontId="7" fillId="0" borderId="0" xfId="2" applyFont="1"/>
    <xf numFmtId="0" fontId="0" fillId="0" borderId="0" xfId="0" applyFill="1"/>
    <xf numFmtId="0" fontId="0" fillId="0" borderId="2" xfId="0" applyBorder="1"/>
    <xf numFmtId="0" fontId="6" fillId="0" borderId="2" xfId="0" applyFont="1" applyBorder="1"/>
    <xf numFmtId="0" fontId="6" fillId="0" borderId="0" xfId="0" applyFont="1" applyAlignment="1">
      <alignment horizontal="right"/>
    </xf>
    <xf numFmtId="164" fontId="7" fillId="3" borderId="0" xfId="0" applyNumberFormat="1" applyFont="1" applyFill="1"/>
    <xf numFmtId="164" fontId="7" fillId="0" borderId="0" xfId="0" applyNumberFormat="1" applyFont="1" applyFill="1"/>
    <xf numFmtId="165" fontId="7" fillId="2" borderId="0" xfId="0" applyNumberFormat="1" applyFont="1" applyFill="1" applyProtection="1">
      <protection locked="0"/>
    </xf>
    <xf numFmtId="0" fontId="7" fillId="0" borderId="0" xfId="0" applyFont="1"/>
    <xf numFmtId="0" fontId="7" fillId="0" borderId="0" xfId="0" applyFont="1" applyFill="1"/>
    <xf numFmtId="165" fontId="7" fillId="0" borderId="0" xfId="0" applyNumberFormat="1" applyFont="1"/>
    <xf numFmtId="0" fontId="6" fillId="0" borderId="0" xfId="0" applyFont="1" applyAlignment="1">
      <alignment horizontal="right" wrapText="1"/>
    </xf>
    <xf numFmtId="165" fontId="7" fillId="3" borderId="0" xfId="0" applyNumberFormat="1" applyFont="1" applyFill="1"/>
    <xf numFmtId="165" fontId="7" fillId="0" borderId="0" xfId="0" applyNumberFormat="1" applyFont="1" applyAlignment="1">
      <alignment horizontal="right"/>
    </xf>
    <xf numFmtId="0" fontId="9" fillId="0" borderId="0" xfId="0" applyFont="1"/>
    <xf numFmtId="0" fontId="9" fillId="0" borderId="0" xfId="0" applyFont="1" applyAlignment="1">
      <alignment horizontal="centerContinuous"/>
    </xf>
    <xf numFmtId="14" fontId="6" fillId="0" borderId="0" xfId="0" applyNumberFormat="1" applyFont="1" applyAlignment="1">
      <alignment horizontal="center"/>
    </xf>
    <xf numFmtId="0" fontId="6" fillId="0" borderId="1" xfId="0" applyFont="1" applyBorder="1" applyAlignment="1">
      <alignment horizontal="center" vertical="center" wrapText="1"/>
    </xf>
    <xf numFmtId="0" fontId="6" fillId="0" borderId="1" xfId="0" applyFont="1" applyFill="1" applyBorder="1" applyAlignment="1">
      <alignment horizontal="center" vertical="center" wrapText="1"/>
    </xf>
    <xf numFmtId="0" fontId="6" fillId="0" borderId="0" xfId="0" applyFont="1" applyFill="1" applyAlignment="1">
      <alignment horizontal="center"/>
    </xf>
    <xf numFmtId="0" fontId="0" fillId="0" borderId="2" xfId="0" applyFill="1" applyBorder="1"/>
    <xf numFmtId="0" fontId="6" fillId="0" borderId="0" xfId="0" applyFont="1" applyFill="1"/>
    <xf numFmtId="0" fontId="0" fillId="0" borderId="0" xfId="0" applyFill="1" applyAlignment="1">
      <alignment horizontal="right"/>
    </xf>
    <xf numFmtId="0" fontId="6" fillId="0" borderId="0" xfId="0" applyFont="1" applyFill="1" applyAlignment="1">
      <alignment horizontal="right"/>
    </xf>
    <xf numFmtId="0" fontId="6" fillId="0" borderId="1" xfId="0" applyFont="1" applyFill="1" applyBorder="1" applyAlignment="1">
      <alignment horizontal="right" vertical="center" wrapText="1"/>
    </xf>
    <xf numFmtId="164" fontId="7" fillId="0" borderId="0" xfId="1" quotePrefix="1" applyNumberFormat="1" applyFont="1" applyFill="1" applyAlignment="1" applyProtection="1">
      <alignment horizontal="right"/>
      <protection locked="0"/>
    </xf>
    <xf numFmtId="164" fontId="7" fillId="0" borderId="0" xfId="1" applyNumberFormat="1" applyFont="1" applyFill="1" applyAlignment="1">
      <alignment horizontal="right"/>
    </xf>
    <xf numFmtId="164" fontId="1" fillId="0" borderId="0" xfId="1" applyNumberFormat="1" applyFill="1" applyAlignment="1">
      <alignment horizontal="right"/>
    </xf>
    <xf numFmtId="0" fontId="0" fillId="0" borderId="2" xfId="0" applyFill="1" applyBorder="1" applyAlignment="1">
      <alignment horizontal="right"/>
    </xf>
    <xf numFmtId="164" fontId="7" fillId="0" borderId="0" xfId="0" applyNumberFormat="1" applyFont="1" applyFill="1" applyAlignment="1">
      <alignment horizontal="right"/>
    </xf>
    <xf numFmtId="0" fontId="7" fillId="0" borderId="0" xfId="0" applyFont="1" applyFill="1" applyAlignment="1">
      <alignment horizontal="right"/>
    </xf>
    <xf numFmtId="164" fontId="7" fillId="3" borderId="0" xfId="1" applyNumberFormat="1" applyFont="1" applyFill="1" applyProtection="1"/>
    <xf numFmtId="0" fontId="6" fillId="3" borderId="0" xfId="0" applyFont="1" applyFill="1" applyProtection="1"/>
    <xf numFmtId="0" fontId="4" fillId="0" borderId="0" xfId="0" quotePrefix="1" applyFont="1"/>
    <xf numFmtId="164" fontId="0" fillId="0" borderId="0" xfId="1" quotePrefix="1" applyNumberFormat="1" applyFont="1" applyFill="1" applyAlignment="1">
      <alignment horizontal="right"/>
    </xf>
    <xf numFmtId="0" fontId="0" fillId="0" borderId="0" xfId="0" applyFont="1" applyBorder="1" applyAlignment="1">
      <alignment horizontal="center" vertical="top"/>
    </xf>
    <xf numFmtId="0" fontId="0" fillId="0" borderId="0" xfId="0" applyAlignment="1">
      <alignment horizontal="center"/>
    </xf>
    <xf numFmtId="0" fontId="0" fillId="4" borderId="0" xfId="0" applyFont="1" applyFill="1" applyBorder="1" applyAlignment="1">
      <alignment horizontal="left" vertical="top"/>
    </xf>
    <xf numFmtId="0" fontId="0" fillId="4" borderId="0" xfId="0" applyFill="1" applyAlignment="1"/>
    <xf numFmtId="0" fontId="0" fillId="4" borderId="0" xfId="0" applyFill="1"/>
    <xf numFmtId="0" fontId="0" fillId="0" borderId="0" xfId="0" applyAlignment="1">
      <alignment wrapText="1"/>
    </xf>
    <xf numFmtId="0" fontId="0" fillId="0" borderId="0" xfId="0" applyAlignment="1">
      <alignment horizontal="center" vertical="top"/>
    </xf>
    <xf numFmtId="0" fontId="6" fillId="0" borderId="0" xfId="0" applyFont="1" applyAlignment="1">
      <alignment horizontal="right" wrapText="1"/>
    </xf>
    <xf numFmtId="0" fontId="6" fillId="0" borderId="0" xfId="0" applyFont="1" applyAlignment="1">
      <alignment horizontal="right"/>
    </xf>
    <xf numFmtId="0" fontId="6" fillId="2" borderId="0" xfId="0" applyFont="1" applyFill="1" applyAlignment="1" applyProtection="1">
      <alignment horizontal="center"/>
      <protection locked="0"/>
    </xf>
    <xf numFmtId="0" fontId="4" fillId="2" borderId="0" xfId="0" applyFont="1" applyFill="1" applyAlignment="1" applyProtection="1">
      <alignment horizontal="center"/>
      <protection locked="0"/>
    </xf>
    <xf numFmtId="0" fontId="4" fillId="2" borderId="0" xfId="0" applyFont="1" applyFill="1" applyAlignment="1" applyProtection="1">
      <alignment horizontal="center"/>
    </xf>
    <xf numFmtId="164" fontId="1" fillId="0" borderId="0" xfId="1" applyNumberFormat="1" applyFill="1" applyProtection="1">
      <protection locked="0"/>
    </xf>
    <xf numFmtId="164" fontId="1" fillId="0" borderId="0" xfId="1" applyNumberFormat="1" applyProtection="1">
      <protection locked="0"/>
    </xf>
    <xf numFmtId="164" fontId="7" fillId="0" borderId="0" xfId="1" applyNumberFormat="1" applyFont="1" applyFill="1" applyProtection="1">
      <protection locked="0"/>
    </xf>
  </cellXfs>
  <cellStyles count="3">
    <cellStyle name="Comma" xfId="1" builtinId="3"/>
    <cellStyle name="Normal" xfId="0" builtinId="0"/>
    <cellStyle name="Percent" xfId="2" builtinId="5"/>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alcChain" Target="calcChain.xml"/><Relationship Id="rId18"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2.wmf"/></Relationships>
</file>

<file path=xl/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xdr:from>
      <xdr:col>3</xdr:col>
      <xdr:colOff>190500</xdr:colOff>
      <xdr:row>0</xdr:row>
      <xdr:rowOff>114300</xdr:rowOff>
    </xdr:from>
    <xdr:to>
      <xdr:col>7</xdr:col>
      <xdr:colOff>295275</xdr:colOff>
      <xdr:row>8</xdr:row>
      <xdr:rowOff>0</xdr:rowOff>
    </xdr:to>
    <xdr:pic>
      <xdr:nvPicPr>
        <xdr:cNvPr id="1068" name="Picture 2" descr="BD00028_">
          <a:extLst>
            <a:ext uri="{FF2B5EF4-FFF2-40B4-BE49-F238E27FC236}">
              <a16:creationId xmlns:a16="http://schemas.microsoft.com/office/drawing/2014/main" id="{00000000-0008-0000-0700-00002C04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019300" y="114300"/>
          <a:ext cx="2543175"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mc:AlternateContent xmlns:mc="http://schemas.openxmlformats.org/markup-compatibility/2006">
    <mc:Choice xmlns:a14="http://schemas.microsoft.com/office/drawing/2010/main" Requires="a14">
      <xdr:twoCellAnchor editAs="oneCell">
        <xdr:from>
          <xdr:col>0</xdr:col>
          <xdr:colOff>0</xdr:colOff>
          <xdr:row>8</xdr:row>
          <xdr:rowOff>104775</xdr:rowOff>
        </xdr:from>
        <xdr:to>
          <xdr:col>17</xdr:col>
          <xdr:colOff>114300</xdr:colOff>
          <xdr:row>23</xdr:row>
          <xdr:rowOff>114300</xdr:rowOff>
        </xdr:to>
        <xdr:sp macro="" textlink="">
          <xdr:nvSpPr>
            <xdr:cNvPr id="1025" name="Object 1" hidden="1">
              <a:extLst>
                <a:ext uri="{63B3BB69-23CF-44E3-9099-C40C66FF867C}">
                  <a14:compatExt spid="_x0000_s1025"/>
                </a:ext>
                <a:ext uri="{FF2B5EF4-FFF2-40B4-BE49-F238E27FC236}">
                  <a16:creationId xmlns:a16="http://schemas.microsoft.com/office/drawing/2014/main" id="{00000000-0008-0000-0700-000001040000}"/>
                </a:ext>
              </a:extLst>
            </xdr:cNvPr>
            <xdr:cNvSpPr/>
          </xdr:nvSpPr>
          <xdr:spPr bwMode="auto">
            <a:xfrm>
              <a:off x="0" y="0"/>
              <a:ext cx="0" cy="0"/>
            </a:xfrm>
            <a:prstGeom prst="rect">
              <a:avLst/>
            </a:prstGeom>
            <a:solidFill>
              <a:srgbClr val="FFFFFF" mc:Ignorable="a14" a14:legacySpreadsheetColorIndex="65"/>
            </a:solidFill>
            <a:ln w="9525">
              <a:solidFill>
                <a:srgbClr val="000000" mc:Ignorable="a14" a14:legacySpreadsheetColorIndex="64"/>
              </a:solidFill>
              <a:miter lim="800000"/>
              <a:headEnd/>
              <a:tailEnd/>
            </a:ln>
          </xdr:spPr>
        </xdr:sp>
        <xdr:clientData/>
      </xdr:twoCellAnchor>
    </mc:Choice>
    <mc:Fallback/>
  </mc:AlternateContent>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8.bin"/><Relationship Id="rId5" Type="http://schemas.openxmlformats.org/officeDocument/2006/relationships/image" Target="../media/image1.emf"/><Relationship Id="rId4" Type="http://schemas.openxmlformats.org/officeDocument/2006/relationships/oleObject" Target="../embeddings/Microsoft_Word_97_-_2003_Document.doc"/></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W30"/>
  <sheetViews>
    <sheetView workbookViewId="0">
      <selection activeCell="G37" sqref="G37"/>
    </sheetView>
  </sheetViews>
  <sheetFormatPr defaultRowHeight="12.75" x14ac:dyDescent="0.2"/>
  <cols>
    <col min="1" max="1" width="10.7109375" style="7" customWidth="1"/>
    <col min="2" max="2" width="13.28515625" style="7" customWidth="1"/>
    <col min="3" max="9" width="9.28515625" style="7"/>
    <col min="13" max="13" width="5.42578125" customWidth="1"/>
  </cols>
  <sheetData>
    <row r="1" spans="1:23" ht="23.25" x14ac:dyDescent="0.2">
      <c r="A1" s="1" t="s">
        <v>75</v>
      </c>
      <c r="B1" s="2"/>
      <c r="C1" s="2"/>
      <c r="D1" s="2"/>
      <c r="E1" s="3"/>
      <c r="F1" s="3"/>
      <c r="G1" s="3"/>
      <c r="H1" s="3"/>
      <c r="I1" s="3"/>
      <c r="J1" s="3"/>
      <c r="K1" s="3"/>
      <c r="L1" s="4"/>
      <c r="M1" s="4"/>
      <c r="N1" s="4"/>
      <c r="O1" s="4"/>
      <c r="P1" s="4"/>
      <c r="Q1" s="4"/>
      <c r="R1" s="4"/>
      <c r="S1" s="4"/>
      <c r="T1" s="4"/>
      <c r="U1" s="4"/>
      <c r="V1" s="4"/>
      <c r="W1" s="4"/>
    </row>
    <row r="2" spans="1:23" ht="14.25" customHeight="1" x14ac:dyDescent="0.2">
      <c r="A2" s="1"/>
      <c r="B2" s="2"/>
      <c r="C2" s="2"/>
      <c r="D2" s="2"/>
      <c r="E2" s="3"/>
      <c r="F2" s="3"/>
      <c r="G2" s="3"/>
      <c r="H2" s="3"/>
      <c r="I2" s="3"/>
      <c r="J2" s="3"/>
      <c r="K2" s="3"/>
      <c r="L2" s="4"/>
      <c r="M2" s="4"/>
      <c r="N2" s="4"/>
      <c r="O2" s="4"/>
      <c r="P2" s="4"/>
      <c r="Q2" s="4"/>
      <c r="R2" s="4"/>
      <c r="S2" s="4"/>
      <c r="T2" s="4"/>
      <c r="U2" s="4"/>
      <c r="V2" s="4"/>
      <c r="W2" s="4"/>
    </row>
    <row r="3" spans="1:23" x14ac:dyDescent="0.2">
      <c r="A3" s="3"/>
      <c r="B3" s="3"/>
      <c r="C3" s="3"/>
      <c r="D3" s="3"/>
      <c r="E3" s="3"/>
      <c r="F3" s="3"/>
      <c r="G3" s="3"/>
      <c r="H3" s="3"/>
      <c r="I3" s="3"/>
      <c r="J3" s="3"/>
      <c r="K3" s="3"/>
      <c r="L3" s="4"/>
      <c r="M3" s="4"/>
      <c r="N3" s="4"/>
      <c r="O3" s="4"/>
      <c r="P3" s="4"/>
      <c r="Q3" s="4"/>
      <c r="R3" s="4"/>
      <c r="S3" s="4"/>
      <c r="T3" s="4"/>
      <c r="U3" s="4"/>
      <c r="V3" s="4"/>
      <c r="W3" s="4"/>
    </row>
    <row r="4" spans="1:23" ht="15.75" x14ac:dyDescent="0.2">
      <c r="A4" s="5" t="s">
        <v>0</v>
      </c>
      <c r="B4" s="3"/>
      <c r="C4" s="3"/>
      <c r="D4" s="3"/>
      <c r="E4" s="3"/>
      <c r="F4" s="3"/>
      <c r="G4" s="3"/>
      <c r="H4" s="3"/>
      <c r="I4" s="3"/>
      <c r="J4" s="3"/>
      <c r="K4" s="3"/>
      <c r="L4" s="4"/>
      <c r="M4" s="4"/>
      <c r="N4" s="4"/>
      <c r="O4" s="4"/>
      <c r="P4" s="4"/>
      <c r="Q4" s="4"/>
      <c r="R4" s="4"/>
      <c r="S4" s="4"/>
      <c r="T4" s="4"/>
      <c r="U4" s="4"/>
      <c r="V4" s="4"/>
      <c r="W4" s="4"/>
    </row>
    <row r="5" spans="1:23" ht="15.75" x14ac:dyDescent="0.2">
      <c r="A5" s="5"/>
      <c r="B5" s="3"/>
      <c r="C5" s="3"/>
      <c r="D5" s="3"/>
      <c r="E5" s="3"/>
      <c r="F5" s="3"/>
      <c r="G5" s="3"/>
      <c r="H5" s="3"/>
      <c r="I5" s="3"/>
      <c r="J5" s="3"/>
      <c r="K5" s="3"/>
      <c r="L5" s="4"/>
      <c r="M5" s="4"/>
      <c r="N5" s="4"/>
      <c r="O5" s="4"/>
      <c r="P5" s="4"/>
      <c r="Q5" s="4"/>
      <c r="R5" s="4"/>
      <c r="S5" s="4"/>
      <c r="T5" s="4"/>
      <c r="U5" s="4"/>
      <c r="V5" s="4"/>
      <c r="W5" s="4"/>
    </row>
    <row r="6" spans="1:23" ht="15.75" customHeight="1" x14ac:dyDescent="0.2">
      <c r="A6" s="3"/>
      <c r="B6" s="6" t="s">
        <v>1</v>
      </c>
      <c r="C6" s="3"/>
      <c r="D6" s="3"/>
      <c r="E6" s="3"/>
      <c r="F6" s="3"/>
      <c r="G6" s="3"/>
      <c r="H6" s="3"/>
      <c r="I6" s="3"/>
      <c r="J6" s="3"/>
      <c r="K6" s="3"/>
      <c r="L6" s="4"/>
      <c r="M6" s="4"/>
      <c r="N6" s="4"/>
      <c r="O6" s="4"/>
      <c r="P6" s="4"/>
      <c r="Q6" s="4"/>
      <c r="R6" s="4"/>
      <c r="S6" s="4"/>
      <c r="T6" s="4"/>
      <c r="U6" s="4"/>
      <c r="V6" s="4"/>
      <c r="W6" s="4"/>
    </row>
    <row r="7" spans="1:23" x14ac:dyDescent="0.2">
      <c r="A7" s="3"/>
      <c r="B7" s="6" t="s">
        <v>2</v>
      </c>
      <c r="C7" s="3"/>
      <c r="D7" s="3"/>
      <c r="E7" s="3"/>
      <c r="F7" s="3"/>
      <c r="G7" s="3"/>
      <c r="H7" s="3"/>
      <c r="I7" s="3"/>
      <c r="J7" s="3"/>
      <c r="K7" s="3"/>
      <c r="L7" s="4"/>
      <c r="M7" s="4"/>
      <c r="N7" s="4"/>
      <c r="O7" s="4"/>
      <c r="P7" s="4"/>
      <c r="Q7" s="4"/>
      <c r="R7" s="4"/>
      <c r="S7" s="4"/>
      <c r="T7" s="4"/>
      <c r="U7" s="4"/>
      <c r="V7" s="4"/>
      <c r="W7" s="4"/>
    </row>
    <row r="8" spans="1:23" x14ac:dyDescent="0.2">
      <c r="A8" s="3"/>
      <c r="B8" s="6" t="s">
        <v>3</v>
      </c>
      <c r="C8" s="3"/>
      <c r="D8" s="3"/>
      <c r="E8" s="3"/>
      <c r="F8" s="3"/>
      <c r="G8" s="3"/>
      <c r="H8" s="3"/>
      <c r="I8" s="3"/>
      <c r="J8" s="3"/>
      <c r="K8" s="3"/>
      <c r="L8" s="4"/>
      <c r="M8" s="4"/>
      <c r="N8" s="4"/>
      <c r="O8" s="4"/>
      <c r="P8" s="4"/>
      <c r="Q8" s="4"/>
      <c r="R8" s="4"/>
      <c r="S8" s="4"/>
      <c r="T8" s="4"/>
      <c r="U8" s="4"/>
      <c r="V8" s="4"/>
      <c r="W8" s="4"/>
    </row>
    <row r="9" spans="1:23" x14ac:dyDescent="0.2">
      <c r="A9" s="3"/>
      <c r="B9" s="6"/>
      <c r="C9" s="3"/>
      <c r="D9" s="3"/>
      <c r="E9" s="3"/>
      <c r="F9" s="3"/>
      <c r="G9" s="3"/>
      <c r="H9" s="3"/>
      <c r="I9" s="3"/>
      <c r="J9" s="3"/>
      <c r="K9" s="3"/>
      <c r="L9" s="4"/>
      <c r="M9" s="4"/>
      <c r="N9" s="4"/>
      <c r="O9" s="4"/>
      <c r="P9" s="4"/>
      <c r="Q9" s="4"/>
      <c r="R9" s="4"/>
      <c r="S9" s="4"/>
      <c r="T9" s="4"/>
      <c r="U9" s="4"/>
      <c r="V9" s="4"/>
      <c r="W9" s="4"/>
    </row>
    <row r="10" spans="1:23" x14ac:dyDescent="0.2">
      <c r="A10" s="3"/>
      <c r="B10" s="6"/>
      <c r="C10" s="3"/>
      <c r="D10" s="3"/>
      <c r="E10" s="3"/>
      <c r="F10" s="3"/>
      <c r="G10" s="3"/>
      <c r="H10" s="3"/>
      <c r="I10" s="3"/>
      <c r="J10" s="3"/>
      <c r="K10" s="3"/>
      <c r="L10" s="4"/>
      <c r="M10" s="4"/>
      <c r="N10" s="4"/>
      <c r="O10" s="4"/>
      <c r="P10" s="4"/>
      <c r="Q10" s="4"/>
      <c r="R10" s="4"/>
      <c r="S10" s="4"/>
      <c r="T10" s="4"/>
      <c r="U10" s="4"/>
      <c r="V10" s="4"/>
      <c r="W10" s="4"/>
    </row>
    <row r="11" spans="1:23" ht="15.75" x14ac:dyDescent="0.2">
      <c r="A11" s="5" t="s">
        <v>4</v>
      </c>
      <c r="B11" s="3"/>
      <c r="C11" s="3"/>
      <c r="D11" s="3"/>
      <c r="E11" s="3"/>
      <c r="F11" s="3"/>
      <c r="G11" s="3"/>
      <c r="H11" s="3"/>
      <c r="I11" s="3"/>
      <c r="J11" s="3"/>
      <c r="K11" s="3"/>
      <c r="L11" s="4"/>
      <c r="M11" s="4"/>
      <c r="N11" s="4"/>
      <c r="O11" s="4"/>
      <c r="P11" s="4"/>
      <c r="Q11" s="4"/>
      <c r="R11" s="4"/>
      <c r="S11" s="4"/>
      <c r="T11" s="4"/>
      <c r="U11" s="4"/>
      <c r="V11" s="4"/>
      <c r="W11" s="4"/>
    </row>
    <row r="12" spans="1:23" x14ac:dyDescent="0.2">
      <c r="A12" s="58">
        <v>1</v>
      </c>
      <c r="B12" s="6" t="s">
        <v>59</v>
      </c>
      <c r="C12" s="3"/>
      <c r="D12" s="3"/>
      <c r="E12" s="3"/>
      <c r="F12" s="3"/>
      <c r="G12" s="3"/>
      <c r="H12" s="3"/>
      <c r="I12" s="3"/>
      <c r="J12" s="3"/>
      <c r="K12" s="3"/>
      <c r="L12" s="4"/>
      <c r="M12" s="4"/>
      <c r="N12" s="4"/>
      <c r="O12" s="4"/>
      <c r="P12" s="4"/>
      <c r="Q12" s="4"/>
      <c r="R12" s="4"/>
      <c r="S12" s="4"/>
      <c r="T12" s="4"/>
      <c r="U12" s="4"/>
      <c r="V12" s="4"/>
      <c r="W12" s="4"/>
    </row>
    <row r="13" spans="1:23" x14ac:dyDescent="0.2">
      <c r="A13" s="58"/>
      <c r="B13" s="6" t="s">
        <v>35</v>
      </c>
      <c r="C13" s="3"/>
      <c r="D13" s="3"/>
      <c r="E13" s="3"/>
      <c r="F13" s="3"/>
      <c r="G13" s="3"/>
      <c r="H13" s="3"/>
      <c r="I13" s="3"/>
      <c r="J13" s="3"/>
      <c r="K13" s="3"/>
      <c r="L13" s="4"/>
      <c r="M13" s="4"/>
      <c r="N13" s="4"/>
      <c r="O13" s="4"/>
      <c r="P13" s="4"/>
      <c r="Q13" s="4"/>
      <c r="R13" s="4"/>
      <c r="S13" s="4"/>
      <c r="T13" s="4"/>
      <c r="U13" s="4"/>
      <c r="V13" s="4"/>
      <c r="W13" s="4"/>
    </row>
    <row r="14" spans="1:23" x14ac:dyDescent="0.2">
      <c r="A14" s="58"/>
      <c r="B14" s="6" t="s">
        <v>36</v>
      </c>
      <c r="C14" s="3"/>
      <c r="D14" s="3"/>
      <c r="E14" s="3"/>
      <c r="F14" s="3"/>
      <c r="G14" s="3"/>
      <c r="H14" s="3"/>
      <c r="I14" s="3"/>
      <c r="J14" s="3"/>
      <c r="K14" s="3"/>
      <c r="L14" s="4"/>
      <c r="M14" s="4"/>
      <c r="N14" s="4"/>
      <c r="O14" s="4"/>
      <c r="P14" s="4"/>
      <c r="Q14" s="4"/>
      <c r="R14" s="4"/>
      <c r="S14" s="4"/>
      <c r="T14" s="4"/>
      <c r="U14" s="4"/>
      <c r="V14" s="4"/>
      <c r="W14" s="4"/>
    </row>
    <row r="15" spans="1:23" x14ac:dyDescent="0.2">
      <c r="A15" s="58"/>
      <c r="B15" s="6"/>
      <c r="C15" s="3"/>
      <c r="D15" s="3"/>
      <c r="E15" s="3"/>
      <c r="F15" s="3"/>
      <c r="G15" s="3"/>
      <c r="H15" s="3"/>
      <c r="I15" s="3"/>
      <c r="J15" s="3"/>
      <c r="K15" s="3"/>
      <c r="L15" s="4"/>
      <c r="M15" s="4"/>
      <c r="N15" s="4"/>
      <c r="O15" s="4"/>
      <c r="P15" s="4"/>
      <c r="Q15" s="4"/>
      <c r="R15" s="4"/>
      <c r="S15" s="4"/>
      <c r="T15" s="4"/>
      <c r="U15" s="4"/>
      <c r="V15" s="4"/>
      <c r="W15" s="4"/>
    </row>
    <row r="16" spans="1:23" x14ac:dyDescent="0.2">
      <c r="A16" s="58">
        <v>2</v>
      </c>
      <c r="B16" s="3" t="s">
        <v>56</v>
      </c>
      <c r="C16" s="3"/>
      <c r="D16" s="3"/>
      <c r="E16" s="3"/>
      <c r="F16" s="3"/>
      <c r="G16" s="3"/>
      <c r="H16" s="3"/>
      <c r="I16" s="3"/>
      <c r="J16" s="3"/>
      <c r="K16" s="3"/>
      <c r="L16" s="4"/>
      <c r="M16" s="4"/>
      <c r="N16" s="4"/>
      <c r="O16" s="4"/>
      <c r="P16" s="4"/>
      <c r="Q16" s="4"/>
      <c r="R16" s="4"/>
      <c r="S16" s="4"/>
      <c r="T16" s="4"/>
      <c r="U16" s="4"/>
      <c r="V16" s="4"/>
      <c r="W16" s="4"/>
    </row>
    <row r="17" spans="1:23" x14ac:dyDescent="0.2">
      <c r="A17" s="58"/>
      <c r="B17" s="3"/>
      <c r="C17" s="3"/>
      <c r="D17" s="3"/>
      <c r="E17" s="3"/>
      <c r="F17" s="3"/>
      <c r="G17" s="3"/>
      <c r="H17" s="3"/>
      <c r="I17" s="3"/>
      <c r="J17" s="3"/>
      <c r="K17" s="3"/>
      <c r="L17" s="4"/>
      <c r="M17" s="4"/>
      <c r="N17" s="4"/>
      <c r="O17" s="4"/>
      <c r="P17" s="4"/>
      <c r="Q17" s="4"/>
      <c r="R17" s="4"/>
      <c r="S17" s="4"/>
      <c r="T17" s="4"/>
      <c r="U17" s="4"/>
      <c r="V17" s="4"/>
      <c r="W17" s="4"/>
    </row>
    <row r="18" spans="1:23" x14ac:dyDescent="0.2">
      <c r="A18" s="58">
        <v>3</v>
      </c>
      <c r="B18" s="6" t="s">
        <v>54</v>
      </c>
      <c r="C18" s="3"/>
      <c r="D18" s="3"/>
      <c r="E18" s="3"/>
      <c r="F18" s="3"/>
      <c r="G18" s="3"/>
      <c r="H18" s="3"/>
      <c r="I18" s="3"/>
      <c r="J18" s="3"/>
      <c r="K18" s="3"/>
      <c r="L18" s="4"/>
      <c r="M18" s="4"/>
      <c r="N18" s="4"/>
      <c r="O18" s="4"/>
      <c r="P18" s="4"/>
      <c r="Q18" s="4"/>
      <c r="R18" s="4"/>
      <c r="S18" s="4"/>
      <c r="T18" s="4"/>
      <c r="U18" s="4"/>
      <c r="V18" s="4"/>
      <c r="W18" s="4"/>
    </row>
    <row r="19" spans="1:23" x14ac:dyDescent="0.2">
      <c r="A19" s="58"/>
      <c r="B19" s="3" t="s">
        <v>55</v>
      </c>
      <c r="C19" s="3"/>
      <c r="D19" s="3"/>
      <c r="E19" s="3"/>
      <c r="F19" s="3"/>
      <c r="G19" s="3"/>
      <c r="H19" s="3"/>
      <c r="I19" s="3"/>
      <c r="J19" s="3"/>
      <c r="K19" s="3"/>
      <c r="L19" s="4"/>
      <c r="M19" s="4"/>
      <c r="N19" s="4"/>
      <c r="O19" s="4"/>
      <c r="P19" s="4"/>
      <c r="Q19" s="4"/>
      <c r="R19" s="4"/>
      <c r="S19" s="4"/>
      <c r="T19" s="4"/>
      <c r="U19" s="4"/>
      <c r="V19" s="4"/>
      <c r="W19" s="4"/>
    </row>
    <row r="20" spans="1:23" x14ac:dyDescent="0.2">
      <c r="A20" s="58"/>
      <c r="B20" s="3"/>
      <c r="C20" s="3"/>
      <c r="D20" s="3"/>
      <c r="E20" s="3"/>
      <c r="F20" s="3"/>
      <c r="G20" s="3"/>
      <c r="H20" s="3"/>
      <c r="I20" s="3"/>
      <c r="J20" s="3"/>
      <c r="K20" s="3"/>
      <c r="L20" s="4"/>
      <c r="M20" s="4"/>
      <c r="N20" s="4"/>
      <c r="O20" s="4"/>
      <c r="P20" s="4"/>
      <c r="Q20" s="4"/>
      <c r="R20" s="4"/>
      <c r="S20" s="4"/>
      <c r="T20" s="4"/>
      <c r="U20" s="4"/>
      <c r="V20" s="4"/>
      <c r="W20" s="4"/>
    </row>
    <row r="21" spans="1:23" x14ac:dyDescent="0.2">
      <c r="A21" s="58">
        <v>4</v>
      </c>
      <c r="B21" s="3" t="s">
        <v>32</v>
      </c>
      <c r="C21" s="3"/>
      <c r="D21" s="3"/>
      <c r="E21" s="3"/>
      <c r="F21" s="3"/>
      <c r="G21" s="3"/>
      <c r="H21" s="3"/>
      <c r="I21" s="3"/>
      <c r="J21" s="3"/>
      <c r="K21" s="3"/>
      <c r="L21" s="4"/>
      <c r="M21" s="4"/>
      <c r="N21" s="4"/>
      <c r="O21" s="4"/>
      <c r="P21" s="4"/>
      <c r="Q21" s="4"/>
      <c r="R21" s="4"/>
      <c r="S21" s="4"/>
      <c r="T21" s="4"/>
      <c r="U21" s="4"/>
      <c r="V21" s="4"/>
      <c r="W21" s="4"/>
    </row>
    <row r="22" spans="1:23" x14ac:dyDescent="0.2">
      <c r="A22" s="58"/>
      <c r="B22" s="3"/>
      <c r="C22" s="3"/>
      <c r="D22" s="3"/>
      <c r="E22" s="3"/>
      <c r="F22" s="3"/>
      <c r="G22" s="3"/>
      <c r="H22" s="3"/>
      <c r="I22" s="3"/>
      <c r="J22" s="3"/>
      <c r="K22" s="3"/>
      <c r="L22" s="4"/>
      <c r="M22" s="4"/>
      <c r="N22" s="4"/>
      <c r="O22" s="4"/>
      <c r="P22" s="4"/>
      <c r="Q22" s="4"/>
      <c r="R22" s="4"/>
      <c r="S22" s="4"/>
      <c r="T22" s="4"/>
      <c r="U22" s="4"/>
      <c r="V22" s="4"/>
      <c r="W22" s="4"/>
    </row>
    <row r="23" spans="1:23" x14ac:dyDescent="0.2">
      <c r="A23" s="58">
        <v>5</v>
      </c>
      <c r="B23" s="6" t="s">
        <v>37</v>
      </c>
      <c r="C23" s="3"/>
      <c r="D23" s="3"/>
      <c r="E23" s="3"/>
      <c r="F23" s="3"/>
      <c r="G23" s="3"/>
      <c r="H23" s="3"/>
      <c r="I23" s="3"/>
      <c r="J23" s="3"/>
      <c r="K23" s="3"/>
      <c r="L23" s="4"/>
      <c r="M23" s="4"/>
      <c r="N23" s="4"/>
      <c r="O23" s="4"/>
      <c r="P23" s="4"/>
      <c r="Q23" s="4"/>
      <c r="R23" s="4"/>
      <c r="S23" s="4"/>
      <c r="T23" s="4"/>
      <c r="U23" s="4"/>
      <c r="V23" s="4"/>
      <c r="W23" s="4"/>
    </row>
    <row r="24" spans="1:23" x14ac:dyDescent="0.2">
      <c r="A24" s="58"/>
      <c r="B24" s="3" t="s">
        <v>38</v>
      </c>
      <c r="C24" s="3"/>
      <c r="D24" s="3"/>
      <c r="E24" s="3"/>
      <c r="F24" s="3"/>
      <c r="G24" s="3"/>
      <c r="H24" s="3"/>
      <c r="I24" s="3"/>
      <c r="J24" s="3"/>
      <c r="K24" s="3"/>
      <c r="L24" s="4"/>
      <c r="M24" s="4"/>
      <c r="N24" s="4"/>
      <c r="O24" s="4"/>
      <c r="P24" s="4"/>
      <c r="Q24" s="4"/>
      <c r="R24" s="4"/>
      <c r="S24" s="4"/>
      <c r="T24" s="4"/>
      <c r="U24" s="4"/>
      <c r="V24" s="4"/>
      <c r="W24" s="4"/>
    </row>
    <row r="25" spans="1:23" x14ac:dyDescent="0.2">
      <c r="A25" s="58"/>
      <c r="B25" s="3"/>
      <c r="C25" s="3"/>
      <c r="D25" s="3"/>
      <c r="E25" s="3"/>
      <c r="F25" s="3"/>
      <c r="G25" s="3"/>
      <c r="H25" s="3"/>
      <c r="I25" s="3"/>
      <c r="J25" s="3"/>
      <c r="K25" s="3"/>
      <c r="L25" s="4"/>
      <c r="M25" s="4"/>
      <c r="N25" s="4"/>
      <c r="O25" s="4"/>
      <c r="P25" s="4"/>
      <c r="Q25" s="4"/>
      <c r="R25" s="4"/>
      <c r="S25" s="4"/>
      <c r="T25" s="4"/>
      <c r="U25" s="4"/>
      <c r="V25" s="4"/>
      <c r="W25" s="4"/>
    </row>
    <row r="26" spans="1:23" x14ac:dyDescent="0.2">
      <c r="A26" s="59">
        <v>6</v>
      </c>
      <c r="B26" s="60" t="s">
        <v>57</v>
      </c>
      <c r="C26" s="61"/>
      <c r="D26" s="61"/>
      <c r="E26" s="61"/>
      <c r="F26" s="61"/>
      <c r="G26" s="61"/>
      <c r="H26" s="61"/>
      <c r="I26" s="61"/>
      <c r="J26" s="62"/>
      <c r="K26" s="62"/>
    </row>
    <row r="27" spans="1:23" x14ac:dyDescent="0.2">
      <c r="A27" s="59"/>
      <c r="B27" s="60" t="s">
        <v>58</v>
      </c>
      <c r="C27" s="61"/>
      <c r="D27" s="61"/>
      <c r="E27" s="61"/>
      <c r="F27" s="61"/>
      <c r="G27" s="61"/>
      <c r="H27" s="61"/>
      <c r="I27" s="61"/>
      <c r="J27" s="62"/>
      <c r="K27" s="62"/>
    </row>
    <row r="28" spans="1:23" x14ac:dyDescent="0.2">
      <c r="A28" s="59"/>
    </row>
    <row r="29" spans="1:23" x14ac:dyDescent="0.2">
      <c r="A29" s="59">
        <v>7</v>
      </c>
      <c r="B29" s="61" t="s">
        <v>61</v>
      </c>
      <c r="C29" s="61"/>
      <c r="D29" s="61"/>
      <c r="E29" s="61"/>
      <c r="F29" s="61"/>
      <c r="G29" s="61"/>
      <c r="H29" s="61"/>
      <c r="I29" s="61"/>
      <c r="J29" s="62"/>
      <c r="K29" s="62"/>
    </row>
    <row r="30" spans="1:23" x14ac:dyDescent="0.2">
      <c r="B30" s="61" t="s">
        <v>60</v>
      </c>
      <c r="C30" s="61"/>
      <c r="D30" s="61"/>
      <c r="E30" s="61"/>
      <c r="F30" s="61"/>
      <c r="G30" s="61"/>
      <c r="H30" s="61"/>
      <c r="I30" s="61"/>
      <c r="J30" s="62"/>
      <c r="K30" s="62"/>
    </row>
  </sheetData>
  <phoneticPr fontId="8" type="noConversion"/>
  <pageMargins left="0.75" right="0.75" top="1" bottom="1" header="0.5" footer="0.5"/>
  <pageSetup orientation="landscape" r:id="rId1"/>
  <headerFooter alignWithMargins="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I38"/>
  <sheetViews>
    <sheetView tabSelected="1" workbookViewId="0">
      <selection activeCell="K32" sqref="K32"/>
    </sheetView>
  </sheetViews>
  <sheetFormatPr defaultRowHeight="12.75" x14ac:dyDescent="0.2"/>
  <cols>
    <col min="1" max="1" width="12.42578125" customWidth="1"/>
    <col min="2" max="2" width="13.28515625" customWidth="1"/>
    <col min="3" max="3" width="19.42578125" customWidth="1"/>
    <col min="4" max="4" width="15.42578125" customWidth="1"/>
    <col min="5" max="5" width="8.7109375" style="45" customWidth="1"/>
    <col min="6" max="6" width="17.28515625" style="24" customWidth="1"/>
    <col min="7" max="7" width="20" customWidth="1"/>
    <col min="8" max="8" width="13.7109375" customWidth="1"/>
    <col min="9" max="9" width="19.7109375" bestFit="1" customWidth="1"/>
  </cols>
  <sheetData>
    <row r="1" spans="1:8" ht="18" x14ac:dyDescent="0.25">
      <c r="A1" s="8" t="s">
        <v>42</v>
      </c>
      <c r="B1" s="8"/>
      <c r="C1" s="8"/>
      <c r="E1" s="67" t="s">
        <v>23</v>
      </c>
      <c r="F1" s="67"/>
      <c r="G1" s="67"/>
      <c r="H1" s="67"/>
    </row>
    <row r="3" spans="1:8" x14ac:dyDescent="0.2">
      <c r="A3" t="s">
        <v>5</v>
      </c>
    </row>
    <row r="4" spans="1:8" x14ac:dyDescent="0.2">
      <c r="B4" t="s">
        <v>41</v>
      </c>
    </row>
    <row r="6" spans="1:8" ht="15.75" x14ac:dyDescent="0.25">
      <c r="A6" s="9" t="s">
        <v>6</v>
      </c>
      <c r="B6" s="9"/>
      <c r="C6" s="9"/>
    </row>
    <row r="7" spans="1:8" ht="15.75" x14ac:dyDescent="0.25">
      <c r="A7" s="68" t="s">
        <v>76</v>
      </c>
      <c r="B7" s="68"/>
      <c r="C7" s="68"/>
    </row>
    <row r="8" spans="1:8" x14ac:dyDescent="0.2">
      <c r="C8" s="10"/>
      <c r="D8" s="11"/>
      <c r="E8" s="46"/>
      <c r="F8" s="42"/>
      <c r="G8" s="10"/>
      <c r="H8" s="10"/>
    </row>
    <row r="9" spans="1:8" ht="38.25" x14ac:dyDescent="0.25">
      <c r="A9" s="12" t="s">
        <v>7</v>
      </c>
      <c r="B9" s="13"/>
      <c r="C9" s="40" t="s">
        <v>20</v>
      </c>
      <c r="D9" s="41" t="s">
        <v>19</v>
      </c>
      <c r="E9" s="47"/>
      <c r="F9" s="41" t="s">
        <v>21</v>
      </c>
      <c r="G9" s="40" t="s">
        <v>44</v>
      </c>
      <c r="H9" s="40" t="s">
        <v>8</v>
      </c>
    </row>
    <row r="10" spans="1:8" ht="15.75" x14ac:dyDescent="0.25">
      <c r="A10" s="9" t="s">
        <v>77</v>
      </c>
      <c r="C10" s="14">
        <v>136468921</v>
      </c>
      <c r="D10" s="15">
        <v>0</v>
      </c>
      <c r="E10" s="48" t="s">
        <v>78</v>
      </c>
      <c r="F10" s="54">
        <f>C10-D10</f>
        <v>136468921</v>
      </c>
      <c r="G10" s="16"/>
      <c r="H10" s="17"/>
    </row>
    <row r="11" spans="1:8" ht="15.75" x14ac:dyDescent="0.25">
      <c r="A11" s="9"/>
      <c r="C11" s="18"/>
      <c r="D11" s="18"/>
      <c r="E11" s="48" t="s">
        <v>65</v>
      </c>
      <c r="F11" s="54">
        <f>C13</f>
        <v>136341321</v>
      </c>
      <c r="G11" s="16"/>
      <c r="H11" s="17"/>
    </row>
    <row r="12" spans="1:8" ht="15.75" x14ac:dyDescent="0.25">
      <c r="A12" s="9"/>
      <c r="B12" s="11" t="s">
        <v>9</v>
      </c>
      <c r="C12" s="18"/>
      <c r="D12" s="16"/>
      <c r="E12" s="49"/>
      <c r="F12" s="16"/>
      <c r="G12" s="16"/>
      <c r="H12" s="19"/>
    </row>
    <row r="13" spans="1:8" ht="15.75" x14ac:dyDescent="0.25">
      <c r="A13" s="9" t="s">
        <v>62</v>
      </c>
      <c r="B13" s="39">
        <v>44927</v>
      </c>
      <c r="C13" s="14">
        <v>136341321</v>
      </c>
      <c r="D13" s="15">
        <v>0</v>
      </c>
      <c r="E13" s="48" t="s">
        <v>65</v>
      </c>
      <c r="F13" s="54">
        <f>C13-D13</f>
        <v>136341321</v>
      </c>
      <c r="G13" s="20">
        <f>F13-F14</f>
        <v>446061</v>
      </c>
      <c r="H13" s="21">
        <f>G13/F14</f>
        <v>3.2823882157479224E-3</v>
      </c>
    </row>
    <row r="14" spans="1:8" ht="15.75" x14ac:dyDescent="0.25">
      <c r="A14" s="9"/>
      <c r="B14" s="39"/>
      <c r="C14" s="18"/>
      <c r="D14" s="18"/>
      <c r="E14" s="48" t="s">
        <v>64</v>
      </c>
      <c r="F14" s="54">
        <f>C15</f>
        <v>135895260</v>
      </c>
    </row>
    <row r="15" spans="1:8" ht="15.75" x14ac:dyDescent="0.25">
      <c r="A15" s="9" t="s">
        <v>63</v>
      </c>
      <c r="B15" s="11"/>
      <c r="C15" s="14">
        <v>135895260</v>
      </c>
      <c r="D15" s="15">
        <v>0</v>
      </c>
      <c r="E15" s="48" t="s">
        <v>64</v>
      </c>
      <c r="F15" s="54">
        <f>C15-D15</f>
        <v>135895260</v>
      </c>
      <c r="G15" s="20">
        <f>F15-F16</f>
        <v>890029</v>
      </c>
      <c r="H15" s="21">
        <f>G15/F16</f>
        <v>6.592551958227456E-3</v>
      </c>
    </row>
    <row r="16" spans="1:8" ht="15.75" x14ac:dyDescent="0.25">
      <c r="A16" s="9"/>
      <c r="B16" s="11"/>
      <c r="C16" s="18"/>
      <c r="D16" s="18"/>
      <c r="E16" s="48" t="s">
        <v>53</v>
      </c>
      <c r="F16" s="54">
        <f>C17</f>
        <v>135005231</v>
      </c>
    </row>
    <row r="17" spans="1:9" ht="15.75" x14ac:dyDescent="0.25">
      <c r="A17" s="9" t="s">
        <v>52</v>
      </c>
      <c r="B17" s="11"/>
      <c r="C17" s="14">
        <v>135005231</v>
      </c>
      <c r="D17" s="15">
        <v>12500</v>
      </c>
      <c r="E17" s="48" t="s">
        <v>53</v>
      </c>
      <c r="F17" s="54">
        <f>C17-D17</f>
        <v>134992731</v>
      </c>
      <c r="G17" s="20">
        <f>F17-F18</f>
        <v>1987531</v>
      </c>
      <c r="H17" s="21">
        <f>G17/F18</f>
        <v>1.4943257857587523E-2</v>
      </c>
    </row>
    <row r="18" spans="1:9" ht="15.75" x14ac:dyDescent="0.25">
      <c r="A18" s="9"/>
      <c r="B18" s="11"/>
      <c r="C18" s="18"/>
      <c r="D18" s="18"/>
      <c r="E18" s="48" t="s">
        <v>40</v>
      </c>
      <c r="F18" s="54">
        <f>C20</f>
        <v>133005200</v>
      </c>
    </row>
    <row r="19" spans="1:9" ht="15.75" x14ac:dyDescent="0.25">
      <c r="A19" s="9"/>
      <c r="C19" s="22"/>
      <c r="D19" s="18"/>
      <c r="E19" s="50"/>
      <c r="F19" s="18"/>
      <c r="G19" s="22"/>
      <c r="H19" s="23"/>
    </row>
    <row r="20" spans="1:9" ht="15.75" x14ac:dyDescent="0.25">
      <c r="A20" s="9" t="s">
        <v>39</v>
      </c>
      <c r="B20" s="11" t="s">
        <v>9</v>
      </c>
      <c r="C20" s="14">
        <v>133005200</v>
      </c>
      <c r="D20" s="18"/>
      <c r="E20" s="50"/>
      <c r="F20" s="18"/>
      <c r="G20" s="22"/>
      <c r="H20" s="23"/>
      <c r="I20" s="10"/>
    </row>
    <row r="21" spans="1:9" x14ac:dyDescent="0.2">
      <c r="B21" s="39">
        <v>43466</v>
      </c>
      <c r="C21" s="22"/>
      <c r="D21" s="18"/>
      <c r="E21" s="50"/>
      <c r="F21" s="18"/>
      <c r="G21" s="22"/>
      <c r="H21" s="21">
        <f>AVERAGE(H13:H19)</f>
        <v>8.2727326771876337E-3</v>
      </c>
      <c r="I21" s="10" t="s">
        <v>10</v>
      </c>
    </row>
    <row r="22" spans="1:9" x14ac:dyDescent="0.2">
      <c r="B22" s="10"/>
      <c r="D22" s="24"/>
      <c r="I22" s="10" t="s">
        <v>11</v>
      </c>
    </row>
    <row r="23" spans="1:9" x14ac:dyDescent="0.2">
      <c r="B23" s="10"/>
      <c r="D23" s="24"/>
      <c r="I23" s="10" t="s">
        <v>12</v>
      </c>
    </row>
    <row r="24" spans="1:9" ht="13.5" thickBot="1" x14ac:dyDescent="0.25">
      <c r="A24" s="25"/>
      <c r="B24" s="25"/>
      <c r="C24" s="25"/>
      <c r="D24" s="25"/>
      <c r="E24" s="51"/>
      <c r="F24" s="43"/>
      <c r="G24" s="25"/>
      <c r="H24" s="25"/>
      <c r="I24" s="26" t="s">
        <v>43</v>
      </c>
    </row>
    <row r="25" spans="1:9" x14ac:dyDescent="0.2">
      <c r="A25" s="10" t="s">
        <v>13</v>
      </c>
      <c r="B25" s="10"/>
      <c r="G25" s="27" t="s">
        <v>14</v>
      </c>
      <c r="H25" s="10" t="s">
        <v>15</v>
      </c>
      <c r="I25" s="10"/>
    </row>
    <row r="26" spans="1:9" x14ac:dyDescent="0.2">
      <c r="A26" s="55" t="str">
        <f>A13</f>
        <v>2022-23</v>
      </c>
      <c r="B26" s="10"/>
      <c r="C26" s="28">
        <f>F11</f>
        <v>136341321</v>
      </c>
      <c r="D26" s="29"/>
      <c r="E26" s="52"/>
      <c r="F26" s="29"/>
      <c r="G26" s="30">
        <v>0.6</v>
      </c>
      <c r="H26" s="28">
        <f>(C26*G26)/100</f>
        <v>818047.92599999998</v>
      </c>
      <c r="I26" s="31"/>
    </row>
    <row r="27" spans="1:9" x14ac:dyDescent="0.2">
      <c r="A27" s="10"/>
      <c r="B27" s="10"/>
      <c r="C27" s="31"/>
      <c r="D27" s="32"/>
      <c r="E27" s="53"/>
      <c r="F27" s="32"/>
      <c r="G27" s="33"/>
      <c r="H27" s="31"/>
      <c r="I27" s="31"/>
    </row>
    <row r="28" spans="1:9" ht="25.5" x14ac:dyDescent="0.2">
      <c r="A28" s="10" t="s">
        <v>16</v>
      </c>
      <c r="B28" s="10"/>
      <c r="C28" s="31"/>
      <c r="D28" s="32"/>
      <c r="E28" s="53"/>
      <c r="F28" s="32"/>
      <c r="G28" s="34" t="s">
        <v>17</v>
      </c>
      <c r="H28" s="31"/>
      <c r="I28" s="31"/>
    </row>
    <row r="29" spans="1:9" x14ac:dyDescent="0.2">
      <c r="A29" s="55" t="str">
        <f>A10</f>
        <v>2023-24</v>
      </c>
      <c r="B29" s="10"/>
      <c r="C29" s="28">
        <f>C10</f>
        <v>136468921</v>
      </c>
      <c r="D29" s="29"/>
      <c r="E29" s="52"/>
      <c r="F29" s="29"/>
      <c r="G29" s="35">
        <f>H29*100/C29</f>
        <v>0.59943899314628557</v>
      </c>
      <c r="H29" s="28">
        <f>H26</f>
        <v>818047.92599999998</v>
      </c>
      <c r="I29" s="31"/>
    </row>
    <row r="30" spans="1:9" x14ac:dyDescent="0.2">
      <c r="A30" s="10"/>
      <c r="B30" s="10"/>
      <c r="C30" s="31"/>
      <c r="D30" s="32"/>
      <c r="E30" s="53"/>
      <c r="F30" s="32"/>
      <c r="G30" s="36"/>
      <c r="H30" s="31"/>
      <c r="I30" s="31"/>
    </row>
    <row r="31" spans="1:9" x14ac:dyDescent="0.2">
      <c r="B31" s="10"/>
      <c r="C31" s="31"/>
      <c r="D31" s="32"/>
      <c r="E31" s="53"/>
      <c r="F31" s="32"/>
      <c r="G31" s="65" t="s">
        <v>22</v>
      </c>
      <c r="H31" s="31"/>
      <c r="I31" s="31"/>
    </row>
    <row r="32" spans="1:9" ht="42" customHeight="1" x14ac:dyDescent="0.2">
      <c r="A32" s="10" t="s">
        <v>45</v>
      </c>
      <c r="B32" s="10"/>
      <c r="C32" s="31"/>
      <c r="D32" s="32"/>
      <c r="E32" s="53"/>
      <c r="F32" s="32"/>
      <c r="G32" s="65"/>
      <c r="H32" s="31"/>
      <c r="I32" s="31"/>
    </row>
    <row r="33" spans="1:9" x14ac:dyDescent="0.2">
      <c r="A33" s="55" t="str">
        <f>A29</f>
        <v>2023-24</v>
      </c>
      <c r="C33" s="28">
        <f>C29</f>
        <v>136468921</v>
      </c>
      <c r="D33" s="29"/>
      <c r="E33" s="52"/>
      <c r="F33" s="29"/>
      <c r="G33" s="35">
        <f>G29*(1+H21)</f>
        <v>0.60439799169286734</v>
      </c>
      <c r="H33" s="28">
        <f>C33*G33/100</f>
        <v>824815.41780892562</v>
      </c>
      <c r="I33" s="31"/>
    </row>
    <row r="34" spans="1:9" x14ac:dyDescent="0.2">
      <c r="C34" s="31"/>
      <c r="D34" s="32"/>
      <c r="E34" s="53"/>
      <c r="F34" s="32"/>
      <c r="G34" s="31"/>
      <c r="H34" s="31"/>
      <c r="I34" s="31"/>
    </row>
    <row r="35" spans="1:9" x14ac:dyDescent="0.2">
      <c r="C35" s="31"/>
      <c r="D35" s="10"/>
      <c r="E35" s="46"/>
      <c r="F35" s="44"/>
      <c r="G35" s="27" t="s">
        <v>46</v>
      </c>
      <c r="H35" s="28">
        <f>H33-H29</f>
        <v>6767.4918089256389</v>
      </c>
      <c r="I35" s="31"/>
    </row>
    <row r="36" spans="1:9" x14ac:dyDescent="0.2">
      <c r="C36" s="31"/>
      <c r="D36" s="66" t="s">
        <v>47</v>
      </c>
      <c r="E36" s="66"/>
      <c r="F36" s="66"/>
      <c r="G36" s="66"/>
      <c r="H36" s="21">
        <f>H21</f>
        <v>8.2727326771876337E-3</v>
      </c>
      <c r="I36" s="31"/>
    </row>
    <row r="37" spans="1:9" x14ac:dyDescent="0.2">
      <c r="C37" s="31"/>
      <c r="D37" s="31"/>
      <c r="E37" s="53"/>
      <c r="F37" s="32"/>
      <c r="G37" s="31"/>
      <c r="H37" s="31"/>
      <c r="I37" s="31"/>
    </row>
    <row r="38" spans="1:9" x14ac:dyDescent="0.2">
      <c r="C38" s="31"/>
      <c r="D38" s="31"/>
      <c r="E38" s="53"/>
      <c r="F38" s="32"/>
      <c r="G38" s="31"/>
      <c r="H38" s="31"/>
      <c r="I38" s="31"/>
    </row>
  </sheetData>
  <sheetProtection algorithmName="SHA-512" hashValue="EbhNs02t/mR503ozyedE2a/KLG8yNB8uriInRJe941GaKPYfi6FZjcL3Dm6vEJYBZ9wZ/U26wIPYBRJwngP3aA==" saltValue="8QtjrOgKoAo6vnahVxrvUw==" spinCount="100000" sheet="1" formatCells="0" formatColumns="0" formatRows="0"/>
  <mergeCells count="4">
    <mergeCell ref="G31:G32"/>
    <mergeCell ref="D36:G36"/>
    <mergeCell ref="E1:H1"/>
    <mergeCell ref="A7:C7"/>
  </mergeCells>
  <phoneticPr fontId="8" type="noConversion"/>
  <pageMargins left="0.75" right="0.75" top="1" bottom="1" header="0.5" footer="0.5"/>
  <pageSetup scale="84" orientation="landscape" r:id="rId1"/>
  <headerFooter alignWithMargins="0"/>
  <ignoredErrors>
    <ignoredError sqref="F14:F15 F16" formula="1"/>
  </ignoredError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I38"/>
  <sheetViews>
    <sheetView topLeftCell="A7" workbookViewId="0">
      <selection activeCell="G26" sqref="G26"/>
    </sheetView>
  </sheetViews>
  <sheetFormatPr defaultRowHeight="12.75" x14ac:dyDescent="0.2"/>
  <cols>
    <col min="1" max="1" width="12.42578125" customWidth="1"/>
    <col min="2" max="2" width="13.28515625" customWidth="1"/>
    <col min="3" max="3" width="19.42578125" customWidth="1"/>
    <col min="4" max="4" width="15.42578125" customWidth="1"/>
    <col min="5" max="5" width="8.7109375" style="45" customWidth="1"/>
    <col min="6" max="6" width="17.28515625" style="24" customWidth="1"/>
    <col min="7" max="7" width="20" customWidth="1"/>
    <col min="8" max="8" width="13.7109375" customWidth="1"/>
    <col min="9" max="9" width="19.7109375" bestFit="1" customWidth="1"/>
  </cols>
  <sheetData>
    <row r="1" spans="1:8" ht="18" x14ac:dyDescent="0.25">
      <c r="A1" s="8" t="s">
        <v>42</v>
      </c>
      <c r="B1" s="8"/>
      <c r="C1" s="8"/>
      <c r="E1" s="67" t="s">
        <v>25</v>
      </c>
      <c r="F1" s="67"/>
      <c r="G1" s="67"/>
      <c r="H1" s="67"/>
    </row>
    <row r="3" spans="1:8" x14ac:dyDescent="0.2">
      <c r="A3" t="s">
        <v>5</v>
      </c>
    </row>
    <row r="4" spans="1:8" x14ac:dyDescent="0.2">
      <c r="B4" t="s">
        <v>41</v>
      </c>
    </row>
    <row r="6" spans="1:8" ht="15.75" x14ac:dyDescent="0.25">
      <c r="A6" s="9" t="s">
        <v>6</v>
      </c>
      <c r="B6" s="9"/>
      <c r="C6" s="9"/>
    </row>
    <row r="7" spans="1:8" ht="15.75" x14ac:dyDescent="0.25">
      <c r="A7" s="69" t="s">
        <v>76</v>
      </c>
      <c r="B7" s="69"/>
      <c r="C7" s="69"/>
    </row>
    <row r="8" spans="1:8" x14ac:dyDescent="0.2">
      <c r="C8" s="10"/>
      <c r="D8" s="11"/>
      <c r="E8" s="46"/>
      <c r="F8" s="42"/>
      <c r="G8" s="10"/>
      <c r="H8" s="10"/>
    </row>
    <row r="9" spans="1:8" ht="38.25" x14ac:dyDescent="0.25">
      <c r="A9" s="12" t="s">
        <v>7</v>
      </c>
      <c r="B9" s="13"/>
      <c r="C9" s="40" t="s">
        <v>20</v>
      </c>
      <c r="D9" s="41" t="s">
        <v>19</v>
      </c>
      <c r="E9" s="47"/>
      <c r="F9" s="41" t="s">
        <v>21</v>
      </c>
      <c r="G9" s="40" t="s">
        <v>44</v>
      </c>
      <c r="H9" s="40" t="s">
        <v>8</v>
      </c>
    </row>
    <row r="10" spans="1:8" ht="15.75" x14ac:dyDescent="0.25">
      <c r="A10" s="9" t="s">
        <v>77</v>
      </c>
      <c r="C10" s="14"/>
      <c r="D10" s="15">
        <v>0</v>
      </c>
      <c r="E10" s="48" t="s">
        <v>78</v>
      </c>
      <c r="F10" s="54">
        <f>C10-D10</f>
        <v>0</v>
      </c>
      <c r="G10" s="16"/>
      <c r="H10" s="17"/>
    </row>
    <row r="11" spans="1:8" ht="15.75" x14ac:dyDescent="0.25">
      <c r="A11" s="9"/>
      <c r="C11" s="70"/>
      <c r="D11" s="70"/>
      <c r="E11" s="48" t="s">
        <v>65</v>
      </c>
      <c r="F11" s="54">
        <f>C13</f>
        <v>0</v>
      </c>
      <c r="G11" s="16"/>
      <c r="H11" s="17"/>
    </row>
    <row r="12" spans="1:8" ht="15.75" x14ac:dyDescent="0.25">
      <c r="A12" s="9"/>
      <c r="B12" s="11" t="s">
        <v>9</v>
      </c>
      <c r="C12" s="70"/>
      <c r="D12" s="72"/>
      <c r="E12" s="49"/>
      <c r="F12" s="16"/>
      <c r="G12" s="16"/>
      <c r="H12" s="19"/>
    </row>
    <row r="13" spans="1:8" ht="15.75" x14ac:dyDescent="0.25">
      <c r="A13" s="9" t="s">
        <v>62</v>
      </c>
      <c r="B13" s="39">
        <v>44927</v>
      </c>
      <c r="C13" s="14">
        <v>0</v>
      </c>
      <c r="D13" s="15">
        <v>0</v>
      </c>
      <c r="E13" s="48" t="s">
        <v>65</v>
      </c>
      <c r="F13" s="54">
        <f>C13-D13</f>
        <v>0</v>
      </c>
      <c r="G13" s="20">
        <f>F13-F14</f>
        <v>0</v>
      </c>
      <c r="H13" s="21" t="e">
        <f>G13/F14</f>
        <v>#DIV/0!</v>
      </c>
    </row>
    <row r="14" spans="1:8" ht="15.75" x14ac:dyDescent="0.25">
      <c r="A14" s="9"/>
      <c r="B14" s="39"/>
      <c r="C14" s="70"/>
      <c r="D14" s="70"/>
      <c r="E14" s="48" t="s">
        <v>64</v>
      </c>
      <c r="F14" s="54">
        <f>C15</f>
        <v>0</v>
      </c>
    </row>
    <row r="15" spans="1:8" ht="15.75" x14ac:dyDescent="0.25">
      <c r="A15" s="9" t="s">
        <v>63</v>
      </c>
      <c r="B15" s="11"/>
      <c r="C15" s="14">
        <v>0</v>
      </c>
      <c r="D15" s="15">
        <v>0</v>
      </c>
      <c r="E15" s="48" t="s">
        <v>64</v>
      </c>
      <c r="F15" s="54">
        <f>C15-D15</f>
        <v>0</v>
      </c>
      <c r="G15" s="20">
        <f>F15-F16</f>
        <v>0</v>
      </c>
      <c r="H15" s="21" t="e">
        <f>G15/F16</f>
        <v>#DIV/0!</v>
      </c>
    </row>
    <row r="16" spans="1:8" ht="15.75" x14ac:dyDescent="0.25">
      <c r="A16" s="9"/>
      <c r="B16" s="11"/>
      <c r="C16" s="70"/>
      <c r="D16" s="70"/>
      <c r="E16" s="48" t="s">
        <v>53</v>
      </c>
      <c r="F16" s="54">
        <f>C17</f>
        <v>0</v>
      </c>
    </row>
    <row r="17" spans="1:9" ht="15.75" x14ac:dyDescent="0.25">
      <c r="A17" s="9" t="s">
        <v>52</v>
      </c>
      <c r="B17" s="11"/>
      <c r="C17" s="14">
        <v>0</v>
      </c>
      <c r="D17" s="15">
        <v>0</v>
      </c>
      <c r="E17" s="48" t="s">
        <v>53</v>
      </c>
      <c r="F17" s="54">
        <f>C17-D17</f>
        <v>0</v>
      </c>
      <c r="G17" s="20">
        <f>F17-F18</f>
        <v>0</v>
      </c>
      <c r="H17" s="21" t="e">
        <f>G17/F18</f>
        <v>#DIV/0!</v>
      </c>
    </row>
    <row r="18" spans="1:9" ht="15.75" x14ac:dyDescent="0.25">
      <c r="A18" s="9"/>
      <c r="B18" s="11"/>
      <c r="C18" s="70"/>
      <c r="D18" s="70"/>
      <c r="E18" s="48" t="s">
        <v>40</v>
      </c>
      <c r="F18" s="54">
        <f>C20</f>
        <v>0</v>
      </c>
    </row>
    <row r="19" spans="1:9" ht="15.75" x14ac:dyDescent="0.25">
      <c r="A19" s="9"/>
      <c r="C19" s="71"/>
      <c r="D19" s="70"/>
      <c r="E19" s="50"/>
      <c r="F19" s="18"/>
      <c r="G19" s="22"/>
      <c r="H19" s="23"/>
    </row>
    <row r="20" spans="1:9" ht="15.75" x14ac:dyDescent="0.25">
      <c r="A20" s="9" t="s">
        <v>39</v>
      </c>
      <c r="B20" s="11" t="s">
        <v>9</v>
      </c>
      <c r="C20" s="14">
        <v>0</v>
      </c>
      <c r="D20" s="70"/>
      <c r="E20" s="50"/>
      <c r="F20" s="18"/>
      <c r="G20" s="22"/>
      <c r="H20" s="23"/>
      <c r="I20" s="10"/>
    </row>
    <row r="21" spans="1:9" x14ac:dyDescent="0.2">
      <c r="B21" s="39">
        <v>43466</v>
      </c>
      <c r="C21" s="71"/>
      <c r="D21" s="70"/>
      <c r="E21" s="50"/>
      <c r="F21" s="18"/>
      <c r="G21" s="22"/>
      <c r="H21" s="21" t="e">
        <f>AVERAGE(H13:H19)</f>
        <v>#DIV/0!</v>
      </c>
      <c r="I21" s="10" t="s">
        <v>10</v>
      </c>
    </row>
    <row r="22" spans="1:9" x14ac:dyDescent="0.2">
      <c r="B22" s="10"/>
      <c r="D22" s="24"/>
      <c r="I22" s="10" t="s">
        <v>11</v>
      </c>
    </row>
    <row r="23" spans="1:9" x14ac:dyDescent="0.2">
      <c r="B23" s="10"/>
      <c r="D23" s="24"/>
      <c r="I23" s="10" t="s">
        <v>12</v>
      </c>
    </row>
    <row r="24" spans="1:9" ht="13.5" thickBot="1" x14ac:dyDescent="0.25">
      <c r="A24" s="25"/>
      <c r="B24" s="25"/>
      <c r="C24" s="25"/>
      <c r="D24" s="25"/>
      <c r="E24" s="51"/>
      <c r="F24" s="43"/>
      <c r="G24" s="25"/>
      <c r="H24" s="25"/>
      <c r="I24" s="26" t="s">
        <v>43</v>
      </c>
    </row>
    <row r="25" spans="1:9" x14ac:dyDescent="0.2">
      <c r="A25" s="10" t="s">
        <v>13</v>
      </c>
      <c r="B25" s="10"/>
      <c r="G25" s="27" t="s">
        <v>14</v>
      </c>
      <c r="H25" s="10" t="s">
        <v>15</v>
      </c>
      <c r="I25" s="10"/>
    </row>
    <row r="26" spans="1:9" x14ac:dyDescent="0.2">
      <c r="A26" s="55" t="str">
        <f>A13</f>
        <v>2022-23</v>
      </c>
      <c r="B26" s="10"/>
      <c r="C26" s="28">
        <f>F11</f>
        <v>0</v>
      </c>
      <c r="D26" s="29"/>
      <c r="E26" s="52"/>
      <c r="F26" s="29"/>
      <c r="G26" s="30"/>
      <c r="H26" s="28">
        <f>(C26*G26)/100</f>
        <v>0</v>
      </c>
      <c r="I26" s="31"/>
    </row>
    <row r="27" spans="1:9" x14ac:dyDescent="0.2">
      <c r="A27" s="10"/>
      <c r="B27" s="10"/>
      <c r="C27" s="31"/>
      <c r="D27" s="32"/>
      <c r="E27" s="53"/>
      <c r="F27" s="32"/>
      <c r="G27" s="33"/>
      <c r="H27" s="31"/>
      <c r="I27" s="31"/>
    </row>
    <row r="28" spans="1:9" ht="25.5" x14ac:dyDescent="0.2">
      <c r="A28" s="10" t="s">
        <v>16</v>
      </c>
      <c r="B28" s="10"/>
      <c r="C28" s="31"/>
      <c r="D28" s="32"/>
      <c r="E28" s="53"/>
      <c r="F28" s="32"/>
      <c r="G28" s="34" t="s">
        <v>17</v>
      </c>
      <c r="H28" s="31"/>
      <c r="I28" s="31"/>
    </row>
    <row r="29" spans="1:9" x14ac:dyDescent="0.2">
      <c r="A29" s="55" t="str">
        <f>A10</f>
        <v>2023-24</v>
      </c>
      <c r="B29" s="10"/>
      <c r="C29" s="28">
        <f>C10</f>
        <v>0</v>
      </c>
      <c r="D29" s="29"/>
      <c r="E29" s="52"/>
      <c r="F29" s="29"/>
      <c r="G29" s="35" t="e">
        <f>H29*100/C29</f>
        <v>#DIV/0!</v>
      </c>
      <c r="H29" s="28">
        <f>H26</f>
        <v>0</v>
      </c>
      <c r="I29" s="31"/>
    </row>
    <row r="30" spans="1:9" x14ac:dyDescent="0.2">
      <c r="A30" s="10"/>
      <c r="B30" s="10"/>
      <c r="C30" s="31"/>
      <c r="D30" s="32"/>
      <c r="E30" s="53"/>
      <c r="F30" s="32"/>
      <c r="G30" s="36"/>
      <c r="H30" s="31"/>
      <c r="I30" s="31"/>
    </row>
    <row r="31" spans="1:9" x14ac:dyDescent="0.2">
      <c r="B31" s="10"/>
      <c r="C31" s="31"/>
      <c r="D31" s="32"/>
      <c r="E31" s="53"/>
      <c r="F31" s="32"/>
      <c r="G31" s="65" t="s">
        <v>22</v>
      </c>
      <c r="H31" s="31"/>
      <c r="I31" s="31"/>
    </row>
    <row r="32" spans="1:9" ht="42" customHeight="1" x14ac:dyDescent="0.2">
      <c r="A32" s="10" t="s">
        <v>45</v>
      </c>
      <c r="B32" s="10"/>
      <c r="C32" s="31"/>
      <c r="D32" s="32"/>
      <c r="E32" s="53"/>
      <c r="F32" s="32"/>
      <c r="G32" s="65"/>
      <c r="H32" s="31"/>
      <c r="I32" s="31"/>
    </row>
    <row r="33" spans="1:9" x14ac:dyDescent="0.2">
      <c r="A33" s="55" t="str">
        <f>A29</f>
        <v>2023-24</v>
      </c>
      <c r="C33" s="28">
        <f>C29</f>
        <v>0</v>
      </c>
      <c r="D33" s="29"/>
      <c r="E33" s="52"/>
      <c r="F33" s="29"/>
      <c r="G33" s="35" t="e">
        <f>G29*(1+H21)</f>
        <v>#DIV/0!</v>
      </c>
      <c r="H33" s="28" t="e">
        <f>C33*G33/100</f>
        <v>#DIV/0!</v>
      </c>
      <c r="I33" s="31"/>
    </row>
    <row r="34" spans="1:9" x14ac:dyDescent="0.2">
      <c r="C34" s="31"/>
      <c r="D34" s="32"/>
      <c r="E34" s="53"/>
      <c r="F34" s="32"/>
      <c r="G34" s="31"/>
      <c r="H34" s="31"/>
      <c r="I34" s="31"/>
    </row>
    <row r="35" spans="1:9" x14ac:dyDescent="0.2">
      <c r="C35" s="31"/>
      <c r="D35" s="10"/>
      <c r="E35" s="46"/>
      <c r="F35" s="44"/>
      <c r="G35" s="27" t="s">
        <v>48</v>
      </c>
      <c r="H35" s="28" t="e">
        <f>H33-H29</f>
        <v>#DIV/0!</v>
      </c>
      <c r="I35" s="31"/>
    </row>
    <row r="36" spans="1:9" x14ac:dyDescent="0.2">
      <c r="C36" s="31"/>
      <c r="D36" s="66" t="s">
        <v>47</v>
      </c>
      <c r="E36" s="66"/>
      <c r="F36" s="66"/>
      <c r="G36" s="66"/>
      <c r="H36" s="21" t="e">
        <f>H21</f>
        <v>#DIV/0!</v>
      </c>
      <c r="I36" s="31"/>
    </row>
    <row r="37" spans="1:9" x14ac:dyDescent="0.2">
      <c r="C37" s="31"/>
      <c r="D37" s="31"/>
      <c r="E37" s="53"/>
      <c r="F37" s="32"/>
      <c r="G37" s="31"/>
      <c r="H37" s="31"/>
      <c r="I37" s="31"/>
    </row>
    <row r="38" spans="1:9" x14ac:dyDescent="0.2">
      <c r="C38" s="31"/>
      <c r="D38" s="31"/>
      <c r="E38" s="53"/>
      <c r="F38" s="32"/>
      <c r="G38" s="31"/>
      <c r="H38" s="31"/>
      <c r="I38" s="31"/>
    </row>
  </sheetData>
  <sheetProtection formatCells="0" formatColumns="0" formatRows="0"/>
  <mergeCells count="4">
    <mergeCell ref="G31:G32"/>
    <mergeCell ref="D36:G36"/>
    <mergeCell ref="E1:H1"/>
    <mergeCell ref="A7:C7"/>
  </mergeCells>
  <phoneticPr fontId="8" type="noConversion"/>
  <pageMargins left="0.75" right="0.75" top="1" bottom="1" header="0.5" footer="0.5"/>
  <pageSetup scale="84" orientation="landscape" r:id="rId1"/>
  <headerFooter alignWithMargins="0"/>
  <ignoredErrors>
    <ignoredError sqref="F14:F15 F16" formula="1"/>
    <ignoredError sqref="H13 H15 H17 H21 G29 G33:H33 H35:H36" evalError="1"/>
  </ignoredError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I42"/>
  <sheetViews>
    <sheetView topLeftCell="A7" workbookViewId="0">
      <selection activeCell="E26" sqref="E26"/>
    </sheetView>
  </sheetViews>
  <sheetFormatPr defaultRowHeight="12.75" x14ac:dyDescent="0.2"/>
  <cols>
    <col min="1" max="1" width="12.42578125" customWidth="1"/>
    <col min="2" max="2" width="13.28515625" customWidth="1"/>
    <col min="3" max="3" width="19.42578125" customWidth="1"/>
    <col min="4" max="4" width="15.42578125" customWidth="1"/>
    <col min="5" max="5" width="8.7109375" style="45" customWidth="1"/>
    <col min="6" max="6" width="17.28515625" style="24" customWidth="1"/>
    <col min="7" max="7" width="20" customWidth="1"/>
    <col min="8" max="8" width="13.7109375" customWidth="1"/>
    <col min="9" max="9" width="19.7109375" bestFit="1" customWidth="1"/>
  </cols>
  <sheetData>
    <row r="1" spans="1:8" ht="18" x14ac:dyDescent="0.25">
      <c r="A1" s="8" t="s">
        <v>49</v>
      </c>
      <c r="B1" s="8"/>
      <c r="C1" s="8"/>
      <c r="E1" s="67" t="s">
        <v>24</v>
      </c>
      <c r="F1" s="67"/>
      <c r="G1" s="67"/>
      <c r="H1" s="67"/>
    </row>
    <row r="3" spans="1:8" x14ac:dyDescent="0.2">
      <c r="A3" t="s">
        <v>5</v>
      </c>
    </row>
    <row r="4" spans="1:8" x14ac:dyDescent="0.2">
      <c r="B4" t="s">
        <v>41</v>
      </c>
    </row>
    <row r="5" spans="1:8" ht="6.75" customHeight="1" x14ac:dyDescent="0.2"/>
    <row r="6" spans="1:8" ht="15.75" x14ac:dyDescent="0.25">
      <c r="A6" s="9" t="s">
        <v>6</v>
      </c>
      <c r="B6" s="9"/>
      <c r="C6" s="9"/>
    </row>
    <row r="7" spans="1:8" ht="15.75" x14ac:dyDescent="0.25">
      <c r="A7" s="68" t="s">
        <v>79</v>
      </c>
      <c r="B7" s="68"/>
      <c r="C7" s="68"/>
    </row>
    <row r="8" spans="1:8" ht="6.75" customHeight="1" x14ac:dyDescent="0.2">
      <c r="C8" s="10"/>
      <c r="D8" s="11"/>
      <c r="E8" s="46"/>
      <c r="F8" s="42"/>
      <c r="G8" s="10"/>
      <c r="H8" s="10"/>
    </row>
    <row r="9" spans="1:8" ht="38.25" x14ac:dyDescent="0.25">
      <c r="A9" s="12" t="s">
        <v>7</v>
      </c>
      <c r="B9" s="13"/>
      <c r="C9" s="40" t="s">
        <v>20</v>
      </c>
      <c r="D9" s="41" t="s">
        <v>19</v>
      </c>
      <c r="E9" s="47"/>
      <c r="F9" s="41" t="s">
        <v>21</v>
      </c>
      <c r="G9" s="40" t="s">
        <v>44</v>
      </c>
      <c r="H9" s="40" t="s">
        <v>8</v>
      </c>
    </row>
    <row r="10" spans="1:8" ht="15.75" x14ac:dyDescent="0.25">
      <c r="A10" s="9" t="s">
        <v>77</v>
      </c>
      <c r="C10" s="14">
        <v>6481964603</v>
      </c>
      <c r="D10" s="15">
        <v>0</v>
      </c>
      <c r="E10" s="48" t="s">
        <v>78</v>
      </c>
      <c r="F10" s="54">
        <f>C10-D10</f>
        <v>6481964603</v>
      </c>
      <c r="G10" s="16"/>
      <c r="H10" s="17"/>
    </row>
    <row r="11" spans="1:8" ht="15.75" x14ac:dyDescent="0.25">
      <c r="A11" s="9"/>
      <c r="C11" s="18"/>
      <c r="D11" s="18"/>
      <c r="E11" s="48" t="s">
        <v>65</v>
      </c>
      <c r="F11" s="54">
        <f>C13</f>
        <v>6479098228</v>
      </c>
      <c r="G11" s="16"/>
      <c r="H11" s="17"/>
    </row>
    <row r="12" spans="1:8" ht="15.75" x14ac:dyDescent="0.25">
      <c r="A12" s="9"/>
      <c r="B12" s="11" t="s">
        <v>9</v>
      </c>
      <c r="C12" s="18"/>
      <c r="D12" s="16"/>
      <c r="E12" s="49"/>
      <c r="F12" s="16"/>
      <c r="G12" s="16"/>
      <c r="H12" s="19"/>
    </row>
    <row r="13" spans="1:8" ht="15.75" x14ac:dyDescent="0.25">
      <c r="A13" s="9" t="s">
        <v>62</v>
      </c>
      <c r="B13" s="39">
        <v>44927</v>
      </c>
      <c r="C13" s="14">
        <v>6479098228</v>
      </c>
      <c r="D13" s="15">
        <v>0</v>
      </c>
      <c r="E13" s="48" t="s">
        <v>65</v>
      </c>
      <c r="F13" s="54">
        <f>C13-D13</f>
        <v>6479098228</v>
      </c>
      <c r="G13" s="20">
        <f>F13-F14</f>
        <v>271245927</v>
      </c>
      <c r="H13" s="21">
        <f>G13/F14</f>
        <v>4.3694004600641996E-2</v>
      </c>
    </row>
    <row r="14" spans="1:8" ht="15.75" x14ac:dyDescent="0.25">
      <c r="A14" s="9"/>
      <c r="B14" s="39"/>
      <c r="C14" s="18"/>
      <c r="D14" s="18"/>
      <c r="E14" s="48" t="s">
        <v>64</v>
      </c>
      <c r="F14" s="54">
        <f>C15</f>
        <v>6207852301</v>
      </c>
    </row>
    <row r="15" spans="1:8" ht="15.75" x14ac:dyDescent="0.25">
      <c r="A15" s="9" t="s">
        <v>63</v>
      </c>
      <c r="B15" s="39"/>
      <c r="C15" s="14">
        <v>6207852301</v>
      </c>
      <c r="D15" s="15">
        <v>253601</v>
      </c>
      <c r="E15" s="48" t="s">
        <v>64</v>
      </c>
      <c r="F15" s="54">
        <f>C15-D15</f>
        <v>6207598700</v>
      </c>
      <c r="G15" s="20">
        <f>F15-F16</f>
        <v>81996350</v>
      </c>
      <c r="H15" s="21">
        <f>G15/F16</f>
        <v>1.3385842781649056E-2</v>
      </c>
    </row>
    <row r="16" spans="1:8" ht="15.75" x14ac:dyDescent="0.25">
      <c r="A16" s="9"/>
      <c r="B16" s="39"/>
      <c r="C16" s="18"/>
      <c r="D16" s="18"/>
      <c r="E16" s="48" t="s">
        <v>53</v>
      </c>
      <c r="F16" s="54">
        <f>C17</f>
        <v>6125602350</v>
      </c>
    </row>
    <row r="17" spans="1:9" ht="15.75" x14ac:dyDescent="0.25">
      <c r="A17" s="9" t="s">
        <v>52</v>
      </c>
      <c r="B17" s="39"/>
      <c r="C17" s="14">
        <v>6125602350</v>
      </c>
      <c r="D17" s="15">
        <v>25602</v>
      </c>
      <c r="E17" s="48" t="s">
        <v>53</v>
      </c>
      <c r="F17" s="54">
        <f>C17-D17</f>
        <v>6125576748</v>
      </c>
      <c r="G17" s="20">
        <f>F17-F18</f>
        <v>19774398</v>
      </c>
      <c r="H17" s="21">
        <f>G17/F18</f>
        <v>3.2386239950921436E-3</v>
      </c>
    </row>
    <row r="18" spans="1:9" ht="15.75" x14ac:dyDescent="0.25">
      <c r="A18" s="9"/>
      <c r="B18" s="39"/>
      <c r="C18" s="18"/>
      <c r="D18" s="18"/>
      <c r="E18" s="48" t="s">
        <v>40</v>
      </c>
      <c r="F18" s="54">
        <f>C19</f>
        <v>6105802350</v>
      </c>
    </row>
    <row r="19" spans="1:9" ht="15.75" x14ac:dyDescent="0.25">
      <c r="A19" s="9" t="s">
        <v>39</v>
      </c>
      <c r="B19" s="39"/>
      <c r="C19" s="14">
        <v>6105802350</v>
      </c>
      <c r="D19" s="15">
        <v>55921</v>
      </c>
      <c r="E19" s="48" t="s">
        <v>40</v>
      </c>
      <c r="F19" s="54">
        <f>C19-D19</f>
        <v>6105746429</v>
      </c>
      <c r="G19" s="20">
        <f>F19-F20</f>
        <v>5721418</v>
      </c>
      <c r="H19" s="21">
        <f>G19/F20</f>
        <v>9.3793353136794211E-4</v>
      </c>
    </row>
    <row r="20" spans="1:9" ht="15.75" x14ac:dyDescent="0.25">
      <c r="A20" s="9"/>
      <c r="B20" s="39"/>
      <c r="C20" s="18"/>
      <c r="D20" s="18"/>
      <c r="E20" s="48" t="s">
        <v>34</v>
      </c>
      <c r="F20" s="54">
        <f>C21</f>
        <v>6100025011</v>
      </c>
    </row>
    <row r="21" spans="1:9" ht="15.75" x14ac:dyDescent="0.25">
      <c r="A21" s="9" t="s">
        <v>33</v>
      </c>
      <c r="B21" s="39"/>
      <c r="C21" s="14">
        <v>6100025011</v>
      </c>
      <c r="D21" s="15">
        <v>4654</v>
      </c>
      <c r="E21" s="48" t="s">
        <v>34</v>
      </c>
      <c r="F21" s="54">
        <f>C21-D21</f>
        <v>6100020357</v>
      </c>
      <c r="G21" s="20">
        <f>F21-F22</f>
        <v>119785179</v>
      </c>
      <c r="H21" s="21">
        <f>G21/F22</f>
        <v>2.0030178652616193E-2</v>
      </c>
    </row>
    <row r="22" spans="1:9" ht="15.75" x14ac:dyDescent="0.25">
      <c r="A22" s="9"/>
      <c r="B22" s="39"/>
      <c r="C22" s="18"/>
      <c r="D22" s="18"/>
      <c r="E22" s="48" t="s">
        <v>31</v>
      </c>
      <c r="F22" s="54">
        <f>C24</f>
        <v>5980235178</v>
      </c>
    </row>
    <row r="23" spans="1:9" ht="7.5" customHeight="1" x14ac:dyDescent="0.25">
      <c r="A23" s="9"/>
      <c r="C23" s="22"/>
      <c r="D23" s="18"/>
      <c r="E23" s="50"/>
      <c r="F23" s="18"/>
      <c r="G23" s="22"/>
      <c r="H23" s="23"/>
    </row>
    <row r="24" spans="1:9" ht="15.75" x14ac:dyDescent="0.25">
      <c r="A24" s="9" t="s">
        <v>30</v>
      </c>
      <c r="B24" s="11" t="s">
        <v>9</v>
      </c>
      <c r="C24" s="14">
        <v>5980235178</v>
      </c>
      <c r="D24" s="18"/>
      <c r="E24" s="50"/>
      <c r="F24" s="18"/>
      <c r="G24" s="22"/>
      <c r="H24" s="23"/>
      <c r="I24" s="10"/>
    </row>
    <row r="25" spans="1:9" x14ac:dyDescent="0.2">
      <c r="B25" s="39">
        <v>42736</v>
      </c>
      <c r="C25" s="22"/>
      <c r="D25" s="18"/>
      <c r="E25" s="50"/>
      <c r="F25" s="18"/>
      <c r="G25" s="22"/>
      <c r="H25" s="21">
        <f>AVERAGE(H13:H23)</f>
        <v>1.6257316712273467E-2</v>
      </c>
      <c r="I25" s="10" t="s">
        <v>10</v>
      </c>
    </row>
    <row r="26" spans="1:9" x14ac:dyDescent="0.2">
      <c r="B26" s="10"/>
      <c r="D26" s="24"/>
      <c r="I26" s="10" t="s">
        <v>11</v>
      </c>
    </row>
    <row r="27" spans="1:9" x14ac:dyDescent="0.2">
      <c r="B27" s="10"/>
      <c r="D27" s="24"/>
      <c r="I27" s="10" t="s">
        <v>12</v>
      </c>
    </row>
    <row r="28" spans="1:9" ht="13.5" thickBot="1" x14ac:dyDescent="0.25">
      <c r="A28" s="25"/>
      <c r="B28" s="25"/>
      <c r="C28" s="25"/>
      <c r="D28" s="25"/>
      <c r="E28" s="51"/>
      <c r="F28" s="43"/>
      <c r="G28" s="25"/>
      <c r="H28" s="25"/>
      <c r="I28" s="26" t="s">
        <v>43</v>
      </c>
    </row>
    <row r="29" spans="1:9" x14ac:dyDescent="0.2">
      <c r="A29" s="10" t="s">
        <v>13</v>
      </c>
      <c r="B29" s="10"/>
      <c r="G29" s="27" t="s">
        <v>14</v>
      </c>
      <c r="H29" s="10" t="s">
        <v>15</v>
      </c>
      <c r="I29" s="10"/>
    </row>
    <row r="30" spans="1:9" x14ac:dyDescent="0.2">
      <c r="A30" s="55" t="str">
        <f>A13</f>
        <v>2022-23</v>
      </c>
      <c r="B30" s="10"/>
      <c r="C30" s="28">
        <f>F11</f>
        <v>6479098228</v>
      </c>
      <c r="D30" s="29"/>
      <c r="E30" s="52"/>
      <c r="F30" s="29"/>
      <c r="G30" s="30">
        <v>0.86</v>
      </c>
      <c r="H30" s="28">
        <f>(C30*G30)/100</f>
        <v>55720244.760799997</v>
      </c>
      <c r="I30" s="31"/>
    </row>
    <row r="31" spans="1:9" ht="6" customHeight="1" x14ac:dyDescent="0.2">
      <c r="A31" s="10"/>
      <c r="B31" s="10"/>
      <c r="C31" s="31"/>
      <c r="D31" s="32"/>
      <c r="E31" s="53"/>
      <c r="F31" s="32"/>
      <c r="G31" s="33"/>
      <c r="H31" s="31"/>
      <c r="I31" s="31"/>
    </row>
    <row r="32" spans="1:9" ht="25.5" x14ac:dyDescent="0.2">
      <c r="A32" s="10" t="s">
        <v>16</v>
      </c>
      <c r="B32" s="10"/>
      <c r="C32" s="31"/>
      <c r="D32" s="32"/>
      <c r="E32" s="53"/>
      <c r="F32" s="32"/>
      <c r="G32" s="34" t="s">
        <v>17</v>
      </c>
      <c r="H32" s="31"/>
      <c r="I32" s="31"/>
    </row>
    <row r="33" spans="1:9" x14ac:dyDescent="0.2">
      <c r="A33" s="55" t="str">
        <f>A10</f>
        <v>2023-24</v>
      </c>
      <c r="B33" s="10"/>
      <c r="C33" s="28">
        <f>C10</f>
        <v>6481964603</v>
      </c>
      <c r="D33" s="29"/>
      <c r="E33" s="52"/>
      <c r="F33" s="29"/>
      <c r="G33" s="35">
        <f>H33*100/C33</f>
        <v>0.85961970133270105</v>
      </c>
      <c r="H33" s="28">
        <f>H30</f>
        <v>55720244.760799997</v>
      </c>
      <c r="I33" s="31"/>
    </row>
    <row r="34" spans="1:9" ht="4.5" customHeight="1" x14ac:dyDescent="0.2">
      <c r="A34" s="10"/>
      <c r="B34" s="10"/>
      <c r="C34" s="31"/>
      <c r="D34" s="32"/>
      <c r="E34" s="53"/>
      <c r="F34" s="32"/>
      <c r="G34" s="36"/>
      <c r="H34" s="31"/>
      <c r="I34" s="31"/>
    </row>
    <row r="35" spans="1:9" x14ac:dyDescent="0.2">
      <c r="B35" s="10"/>
      <c r="C35" s="31"/>
      <c r="D35" s="32"/>
      <c r="E35" s="53"/>
      <c r="F35" s="32"/>
      <c r="G35" s="65" t="s">
        <v>22</v>
      </c>
      <c r="H35" s="31"/>
      <c r="I35" s="31"/>
    </row>
    <row r="36" spans="1:9" ht="42" customHeight="1" x14ac:dyDescent="0.2">
      <c r="A36" s="10" t="s">
        <v>45</v>
      </c>
      <c r="B36" s="10"/>
      <c r="C36" s="31"/>
      <c r="D36" s="32"/>
      <c r="E36" s="53"/>
      <c r="F36" s="32"/>
      <c r="G36" s="65"/>
      <c r="H36" s="31"/>
      <c r="I36" s="31"/>
    </row>
    <row r="37" spans="1:9" x14ac:dyDescent="0.2">
      <c r="A37" s="55" t="str">
        <f>A33</f>
        <v>2023-24</v>
      </c>
      <c r="C37" s="28">
        <f>C33</f>
        <v>6481964603</v>
      </c>
      <c r="D37" s="29"/>
      <c r="E37" s="52"/>
      <c r="F37" s="29"/>
      <c r="G37" s="35">
        <f>G33*(1+H25)</f>
        <v>0.87359481106937675</v>
      </c>
      <c r="H37" s="28">
        <f>C37*G37/100</f>
        <v>56626106.427161723</v>
      </c>
      <c r="I37" s="31"/>
    </row>
    <row r="38" spans="1:9" ht="6" customHeight="1" x14ac:dyDescent="0.2">
      <c r="C38" s="31"/>
      <c r="D38" s="32"/>
      <c r="E38" s="53"/>
      <c r="F38" s="32"/>
      <c r="G38" s="31"/>
      <c r="H38" s="31"/>
      <c r="I38" s="31"/>
    </row>
    <row r="39" spans="1:9" x14ac:dyDescent="0.2">
      <c r="C39" s="31"/>
      <c r="D39" s="10"/>
      <c r="E39" s="46"/>
      <c r="F39" s="44"/>
      <c r="G39" s="27" t="s">
        <v>46</v>
      </c>
      <c r="H39" s="28">
        <f>H37-H33</f>
        <v>905861.66636172682</v>
      </c>
      <c r="I39" s="31"/>
    </row>
    <row r="40" spans="1:9" x14ac:dyDescent="0.2">
      <c r="C40" s="31"/>
      <c r="D40" s="66" t="s">
        <v>47</v>
      </c>
      <c r="E40" s="66"/>
      <c r="F40" s="66"/>
      <c r="G40" s="66"/>
      <c r="H40" s="21">
        <f>H25</f>
        <v>1.6257316712273467E-2</v>
      </c>
      <c r="I40" s="31"/>
    </row>
    <row r="41" spans="1:9" x14ac:dyDescent="0.2">
      <c r="C41" s="31"/>
      <c r="D41" s="31"/>
      <c r="E41" s="53"/>
      <c r="F41" s="32"/>
      <c r="G41" s="31"/>
      <c r="H41" s="31"/>
      <c r="I41" s="31"/>
    </row>
    <row r="42" spans="1:9" x14ac:dyDescent="0.2">
      <c r="C42" s="31"/>
      <c r="D42" s="31"/>
      <c r="E42" s="53"/>
      <c r="F42" s="32"/>
      <c r="G42" s="31"/>
      <c r="H42" s="31"/>
      <c r="I42" s="31"/>
    </row>
  </sheetData>
  <sheetProtection algorithmName="SHA-512" hashValue="7tWCw2MuzBs8SWQyWtIOOcYVZdGkGCjl9s9AxAQFNaqasBbLFm6D9csXxtmade4uJaBX861dTr1yg0abh9Zqbg==" saltValue="/YMkqYqbtbzPVbkOF/OY+g==" spinCount="100000" sheet="1" formatCells="0" formatColumns="0" formatRows="0"/>
  <mergeCells count="4">
    <mergeCell ref="G35:G36"/>
    <mergeCell ref="D40:G40"/>
    <mergeCell ref="A7:C7"/>
    <mergeCell ref="E1:H1"/>
  </mergeCells>
  <pageMargins left="0.75" right="0.75" top="1" bottom="1" header="0.5" footer="0.5"/>
  <pageSetup scale="82" orientation="landscape" r:id="rId1"/>
  <headerFooter alignWithMargins="0"/>
  <ignoredErrors>
    <ignoredError sqref="F14:F19 F20" formula="1"/>
  </ignoredError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I42"/>
  <sheetViews>
    <sheetView topLeftCell="A4" workbookViewId="0">
      <selection activeCell="C10" sqref="C10:C20"/>
    </sheetView>
  </sheetViews>
  <sheetFormatPr defaultRowHeight="12.75" x14ac:dyDescent="0.2"/>
  <cols>
    <col min="1" max="1" width="12.42578125" customWidth="1"/>
    <col min="2" max="2" width="13.28515625" customWidth="1"/>
    <col min="3" max="3" width="19.42578125" customWidth="1"/>
    <col min="4" max="4" width="15.42578125" customWidth="1"/>
    <col min="5" max="5" width="8.7109375" style="45" customWidth="1"/>
    <col min="6" max="6" width="17.28515625" style="24" customWidth="1"/>
    <col min="7" max="7" width="20" customWidth="1"/>
    <col min="8" max="8" width="13.7109375" customWidth="1"/>
    <col min="9" max="9" width="19.7109375" bestFit="1" customWidth="1"/>
  </cols>
  <sheetData>
    <row r="1" spans="1:8" ht="18" x14ac:dyDescent="0.25">
      <c r="A1" s="8" t="s">
        <v>42</v>
      </c>
      <c r="B1" s="8"/>
      <c r="C1" s="8"/>
      <c r="E1" s="67" t="s">
        <v>25</v>
      </c>
      <c r="F1" s="67"/>
      <c r="G1" s="67"/>
      <c r="H1" s="67"/>
    </row>
    <row r="3" spans="1:8" x14ac:dyDescent="0.2">
      <c r="A3" t="s">
        <v>5</v>
      </c>
    </row>
    <row r="4" spans="1:8" x14ac:dyDescent="0.2">
      <c r="B4" t="s">
        <v>41</v>
      </c>
    </row>
    <row r="5" spans="1:8" ht="6.75" customHeight="1" x14ac:dyDescent="0.2"/>
    <row r="6" spans="1:8" ht="15.75" x14ac:dyDescent="0.25">
      <c r="A6" s="9" t="s">
        <v>6</v>
      </c>
      <c r="B6" s="9"/>
      <c r="C6" s="9"/>
    </row>
    <row r="7" spans="1:8" ht="15.75" x14ac:dyDescent="0.25">
      <c r="A7" s="68" t="s">
        <v>79</v>
      </c>
      <c r="B7" s="68"/>
      <c r="C7" s="68"/>
    </row>
    <row r="8" spans="1:8" ht="6.75" customHeight="1" x14ac:dyDescent="0.2">
      <c r="C8" s="10"/>
      <c r="D8" s="11"/>
      <c r="E8" s="46"/>
      <c r="F8" s="42"/>
      <c r="G8" s="10"/>
      <c r="H8" s="10"/>
    </row>
    <row r="9" spans="1:8" ht="38.25" x14ac:dyDescent="0.25">
      <c r="A9" s="12" t="s">
        <v>7</v>
      </c>
      <c r="B9" s="13"/>
      <c r="C9" s="40" t="s">
        <v>20</v>
      </c>
      <c r="D9" s="41" t="s">
        <v>19</v>
      </c>
      <c r="E9" s="47"/>
      <c r="F9" s="41" t="s">
        <v>21</v>
      </c>
      <c r="G9" s="40" t="s">
        <v>44</v>
      </c>
      <c r="H9" s="40" t="s">
        <v>8</v>
      </c>
    </row>
    <row r="10" spans="1:8" ht="15.75" x14ac:dyDescent="0.25">
      <c r="A10" s="9" t="s">
        <v>77</v>
      </c>
      <c r="C10" s="14"/>
      <c r="D10" s="15"/>
      <c r="E10" s="48" t="s">
        <v>78</v>
      </c>
      <c r="F10" s="54">
        <f>C10-D10</f>
        <v>0</v>
      </c>
      <c r="G10" s="16"/>
      <c r="H10" s="17"/>
    </row>
    <row r="11" spans="1:8" ht="15.75" x14ac:dyDescent="0.25">
      <c r="A11" s="9"/>
      <c r="C11" s="70"/>
      <c r="D11" s="70"/>
      <c r="E11" s="48" t="s">
        <v>65</v>
      </c>
      <c r="F11" s="54">
        <f>C13</f>
        <v>0</v>
      </c>
      <c r="G11" s="16"/>
      <c r="H11" s="17"/>
    </row>
    <row r="12" spans="1:8" ht="15.75" x14ac:dyDescent="0.25">
      <c r="A12" s="9"/>
      <c r="B12" s="11" t="s">
        <v>9</v>
      </c>
      <c r="C12" s="70"/>
      <c r="D12" s="72"/>
      <c r="E12" s="49"/>
      <c r="F12" s="16"/>
      <c r="G12" s="16"/>
      <c r="H12" s="19"/>
    </row>
    <row r="13" spans="1:8" ht="15.75" x14ac:dyDescent="0.25">
      <c r="A13" s="9" t="s">
        <v>62</v>
      </c>
      <c r="B13" s="39">
        <v>44927</v>
      </c>
      <c r="C13" s="14"/>
      <c r="D13" s="15"/>
      <c r="E13" s="48" t="s">
        <v>65</v>
      </c>
      <c r="F13" s="54">
        <f>C13-D13</f>
        <v>0</v>
      </c>
      <c r="G13" s="20">
        <f>F13-F14</f>
        <v>0</v>
      </c>
      <c r="H13" s="21" t="e">
        <f>G13/F14</f>
        <v>#DIV/0!</v>
      </c>
    </row>
    <row r="14" spans="1:8" ht="15.75" x14ac:dyDescent="0.25">
      <c r="A14" s="9"/>
      <c r="B14" s="39"/>
      <c r="C14" s="70"/>
      <c r="D14" s="70"/>
      <c r="E14" s="48" t="s">
        <v>64</v>
      </c>
      <c r="F14" s="54">
        <f>C15</f>
        <v>0</v>
      </c>
    </row>
    <row r="15" spans="1:8" ht="15.75" x14ac:dyDescent="0.25">
      <c r="A15" s="9" t="s">
        <v>63</v>
      </c>
      <c r="B15" s="39"/>
      <c r="C15" s="14"/>
      <c r="D15" s="15"/>
      <c r="E15" s="48" t="s">
        <v>64</v>
      </c>
      <c r="F15" s="54">
        <f>C15-D15</f>
        <v>0</v>
      </c>
      <c r="G15" s="20">
        <f>F15-F16</f>
        <v>0</v>
      </c>
      <c r="H15" s="21" t="e">
        <f>G15/F16</f>
        <v>#DIV/0!</v>
      </c>
    </row>
    <row r="16" spans="1:8" ht="15.75" x14ac:dyDescent="0.25">
      <c r="A16" s="9"/>
      <c r="B16" s="39"/>
      <c r="C16" s="70"/>
      <c r="D16" s="70"/>
      <c r="E16" s="48" t="s">
        <v>53</v>
      </c>
      <c r="F16" s="54">
        <f>C17</f>
        <v>0</v>
      </c>
    </row>
    <row r="17" spans="1:9" ht="15.75" x14ac:dyDescent="0.25">
      <c r="A17" s="9" t="s">
        <v>52</v>
      </c>
      <c r="B17" s="39"/>
      <c r="C17" s="14"/>
      <c r="D17" s="15"/>
      <c r="E17" s="48" t="s">
        <v>53</v>
      </c>
      <c r="F17" s="54">
        <f>C17-D17</f>
        <v>0</v>
      </c>
      <c r="G17" s="20">
        <f>F17-F18</f>
        <v>0</v>
      </c>
      <c r="H17" s="21" t="e">
        <f>G17/F18</f>
        <v>#DIV/0!</v>
      </c>
    </row>
    <row r="18" spans="1:9" ht="15.75" x14ac:dyDescent="0.25">
      <c r="A18" s="9"/>
      <c r="B18" s="39"/>
      <c r="C18" s="70"/>
      <c r="D18" s="70"/>
      <c r="E18" s="48" t="s">
        <v>40</v>
      </c>
      <c r="F18" s="54">
        <f>C19</f>
        <v>0</v>
      </c>
    </row>
    <row r="19" spans="1:9" ht="15.75" x14ac:dyDescent="0.25">
      <c r="A19" s="9" t="s">
        <v>39</v>
      </c>
      <c r="B19" s="39"/>
      <c r="C19" s="14"/>
      <c r="D19" s="15"/>
      <c r="E19" s="48" t="s">
        <v>40</v>
      </c>
      <c r="F19" s="54">
        <f>C19-D19</f>
        <v>0</v>
      </c>
      <c r="G19" s="20">
        <f>F19-F20</f>
        <v>0</v>
      </c>
      <c r="H19" s="21" t="e">
        <f>G19/F20</f>
        <v>#DIV/0!</v>
      </c>
    </row>
    <row r="20" spans="1:9" ht="15.75" x14ac:dyDescent="0.25">
      <c r="A20" s="9"/>
      <c r="B20" s="39"/>
      <c r="C20" s="70"/>
      <c r="D20" s="70"/>
      <c r="E20" s="48" t="s">
        <v>34</v>
      </c>
      <c r="F20" s="54">
        <f>C21</f>
        <v>0</v>
      </c>
    </row>
    <row r="21" spans="1:9" ht="15.75" x14ac:dyDescent="0.25">
      <c r="A21" s="9" t="s">
        <v>33</v>
      </c>
      <c r="B21" s="39"/>
      <c r="C21" s="14"/>
      <c r="D21" s="15"/>
      <c r="E21" s="48" t="s">
        <v>34</v>
      </c>
      <c r="F21" s="54">
        <f>C21-D21</f>
        <v>0</v>
      </c>
      <c r="G21" s="20">
        <f>F21-F22</f>
        <v>0</v>
      </c>
      <c r="H21" s="21" t="e">
        <f>G21/F22</f>
        <v>#DIV/0!</v>
      </c>
    </row>
    <row r="22" spans="1:9" ht="15.75" x14ac:dyDescent="0.25">
      <c r="A22" s="9"/>
      <c r="B22" s="39"/>
      <c r="C22" s="70"/>
      <c r="D22" s="70"/>
      <c r="E22" s="48" t="s">
        <v>31</v>
      </c>
      <c r="F22" s="54">
        <f>C24</f>
        <v>0</v>
      </c>
    </row>
    <row r="23" spans="1:9" ht="7.5" customHeight="1" x14ac:dyDescent="0.25">
      <c r="A23" s="9"/>
      <c r="C23" s="71"/>
      <c r="D23" s="70"/>
      <c r="E23" s="50"/>
      <c r="F23" s="18"/>
      <c r="G23" s="22"/>
      <c r="H23" s="23"/>
    </row>
    <row r="24" spans="1:9" ht="15.75" x14ac:dyDescent="0.25">
      <c r="A24" s="9" t="s">
        <v>30</v>
      </c>
      <c r="B24" s="11" t="s">
        <v>9</v>
      </c>
      <c r="C24" s="14"/>
      <c r="D24" s="70"/>
      <c r="E24" s="50"/>
      <c r="F24" s="18"/>
      <c r="G24" s="22"/>
      <c r="H24" s="23"/>
      <c r="I24" s="10"/>
    </row>
    <row r="25" spans="1:9" x14ac:dyDescent="0.2">
      <c r="B25" s="39">
        <v>42736</v>
      </c>
      <c r="C25" s="71"/>
      <c r="D25" s="18"/>
      <c r="E25" s="50"/>
      <c r="F25" s="18"/>
      <c r="G25" s="22"/>
      <c r="H25" s="21" t="e">
        <f>AVERAGE(H13:H23)</f>
        <v>#DIV/0!</v>
      </c>
      <c r="I25" s="10" t="s">
        <v>10</v>
      </c>
    </row>
    <row r="26" spans="1:9" x14ac:dyDescent="0.2">
      <c r="B26" s="10"/>
      <c r="D26" s="24"/>
      <c r="I26" s="10" t="s">
        <v>11</v>
      </c>
    </row>
    <row r="27" spans="1:9" x14ac:dyDescent="0.2">
      <c r="B27" s="10"/>
      <c r="D27" s="24"/>
      <c r="I27" s="10" t="s">
        <v>12</v>
      </c>
    </row>
    <row r="28" spans="1:9" ht="13.5" thickBot="1" x14ac:dyDescent="0.25">
      <c r="A28" s="25"/>
      <c r="B28" s="25"/>
      <c r="C28" s="25"/>
      <c r="D28" s="25"/>
      <c r="E28" s="51"/>
      <c r="F28" s="43"/>
      <c r="G28" s="25"/>
      <c r="H28" s="25"/>
      <c r="I28" s="26" t="s">
        <v>43</v>
      </c>
    </row>
    <row r="29" spans="1:9" x14ac:dyDescent="0.2">
      <c r="A29" s="10" t="s">
        <v>13</v>
      </c>
      <c r="B29" s="10"/>
      <c r="G29" s="27" t="s">
        <v>14</v>
      </c>
      <c r="H29" s="10" t="s">
        <v>15</v>
      </c>
      <c r="I29" s="10"/>
    </row>
    <row r="30" spans="1:9" x14ac:dyDescent="0.2">
      <c r="A30" s="55" t="str">
        <f>A13</f>
        <v>2022-23</v>
      </c>
      <c r="B30" s="10"/>
      <c r="C30" s="28">
        <f>F11</f>
        <v>0</v>
      </c>
      <c r="D30" s="29"/>
      <c r="E30" s="52"/>
      <c r="F30" s="29"/>
      <c r="G30" s="30"/>
      <c r="H30" s="28">
        <f>(C30*G30)/100</f>
        <v>0</v>
      </c>
      <c r="I30" s="31"/>
    </row>
    <row r="31" spans="1:9" ht="6" customHeight="1" x14ac:dyDescent="0.2">
      <c r="A31" s="10"/>
      <c r="B31" s="10"/>
      <c r="C31" s="31"/>
      <c r="D31" s="32"/>
      <c r="E31" s="53"/>
      <c r="F31" s="32"/>
      <c r="G31" s="33"/>
      <c r="H31" s="31"/>
      <c r="I31" s="31"/>
    </row>
    <row r="32" spans="1:9" ht="25.5" x14ac:dyDescent="0.2">
      <c r="A32" s="10" t="s">
        <v>16</v>
      </c>
      <c r="B32" s="10"/>
      <c r="C32" s="31"/>
      <c r="D32" s="32"/>
      <c r="E32" s="53"/>
      <c r="F32" s="32"/>
      <c r="G32" s="34" t="s">
        <v>17</v>
      </c>
      <c r="H32" s="31"/>
      <c r="I32" s="31"/>
    </row>
    <row r="33" spans="1:9" x14ac:dyDescent="0.2">
      <c r="A33" s="55" t="str">
        <f>A10</f>
        <v>2023-24</v>
      </c>
      <c r="B33" s="10"/>
      <c r="C33" s="28">
        <f>C10</f>
        <v>0</v>
      </c>
      <c r="D33" s="29"/>
      <c r="E33" s="52"/>
      <c r="F33" s="29"/>
      <c r="G33" s="35" t="e">
        <f>H33*100/C33</f>
        <v>#DIV/0!</v>
      </c>
      <c r="H33" s="28">
        <f>H30</f>
        <v>0</v>
      </c>
      <c r="I33" s="31"/>
    </row>
    <row r="34" spans="1:9" ht="4.5" customHeight="1" x14ac:dyDescent="0.2">
      <c r="A34" s="10"/>
      <c r="B34" s="10"/>
      <c r="C34" s="31"/>
      <c r="D34" s="32"/>
      <c r="E34" s="53"/>
      <c r="F34" s="32"/>
      <c r="G34" s="36"/>
      <c r="H34" s="31"/>
      <c r="I34" s="31"/>
    </row>
    <row r="35" spans="1:9" x14ac:dyDescent="0.2">
      <c r="B35" s="10"/>
      <c r="C35" s="31"/>
      <c r="D35" s="32"/>
      <c r="E35" s="53"/>
      <c r="F35" s="32"/>
      <c r="G35" s="65" t="s">
        <v>22</v>
      </c>
      <c r="H35" s="31"/>
      <c r="I35" s="31"/>
    </row>
    <row r="36" spans="1:9" ht="42" customHeight="1" x14ac:dyDescent="0.2">
      <c r="A36" s="10" t="s">
        <v>45</v>
      </c>
      <c r="B36" s="10"/>
      <c r="C36" s="31"/>
      <c r="D36" s="32"/>
      <c r="E36" s="53"/>
      <c r="F36" s="32"/>
      <c r="G36" s="65"/>
      <c r="H36" s="31"/>
      <c r="I36" s="31"/>
    </row>
    <row r="37" spans="1:9" x14ac:dyDescent="0.2">
      <c r="A37" s="55" t="str">
        <f>A33</f>
        <v>2023-24</v>
      </c>
      <c r="C37" s="28">
        <f>C33</f>
        <v>0</v>
      </c>
      <c r="D37" s="29"/>
      <c r="E37" s="52"/>
      <c r="F37" s="29"/>
      <c r="G37" s="35" t="e">
        <f>G33*(1+H25)</f>
        <v>#DIV/0!</v>
      </c>
      <c r="H37" s="28" t="e">
        <f>C37*G37/100</f>
        <v>#DIV/0!</v>
      </c>
      <c r="I37" s="31"/>
    </row>
    <row r="38" spans="1:9" ht="6" customHeight="1" x14ac:dyDescent="0.2">
      <c r="C38" s="31"/>
      <c r="D38" s="32"/>
      <c r="E38" s="53"/>
      <c r="F38" s="32"/>
      <c r="G38" s="31"/>
      <c r="H38" s="31"/>
      <c r="I38" s="31"/>
    </row>
    <row r="39" spans="1:9" x14ac:dyDescent="0.2">
      <c r="C39" s="31"/>
      <c r="D39" s="10"/>
      <c r="E39" s="46"/>
      <c r="F39" s="44"/>
      <c r="G39" s="27" t="s">
        <v>46</v>
      </c>
      <c r="H39" s="28" t="e">
        <f>H37-H33</f>
        <v>#DIV/0!</v>
      </c>
      <c r="I39" s="31"/>
    </row>
    <row r="40" spans="1:9" x14ac:dyDescent="0.2">
      <c r="C40" s="31"/>
      <c r="D40" s="66" t="s">
        <v>47</v>
      </c>
      <c r="E40" s="66"/>
      <c r="F40" s="66"/>
      <c r="G40" s="66"/>
      <c r="H40" s="21" t="e">
        <f>H25</f>
        <v>#DIV/0!</v>
      </c>
      <c r="I40" s="31"/>
    </row>
    <row r="41" spans="1:9" x14ac:dyDescent="0.2">
      <c r="C41" s="31"/>
      <c r="D41" s="31"/>
      <c r="E41" s="53"/>
      <c r="F41" s="32"/>
      <c r="G41" s="31"/>
      <c r="H41" s="31"/>
      <c r="I41" s="31"/>
    </row>
    <row r="42" spans="1:9" x14ac:dyDescent="0.2">
      <c r="C42" s="31"/>
      <c r="D42" s="31"/>
      <c r="E42" s="53"/>
      <c r="F42" s="32"/>
      <c r="G42" s="31"/>
      <c r="H42" s="31"/>
      <c r="I42" s="31"/>
    </row>
  </sheetData>
  <sheetProtection formatCells="0" formatColumns="0" formatRows="0"/>
  <mergeCells count="4">
    <mergeCell ref="G35:G36"/>
    <mergeCell ref="D40:G40"/>
    <mergeCell ref="E1:H1"/>
    <mergeCell ref="A7:C7"/>
  </mergeCells>
  <pageMargins left="0.75" right="0.75" top="1" bottom="1" header="0.5" footer="0.5"/>
  <pageSetup scale="82" orientation="landscape" r:id="rId1"/>
  <headerFooter alignWithMargins="0"/>
  <ignoredErrors>
    <ignoredError sqref="F14:F15 F16:F19 F20" formula="1"/>
    <ignoredError sqref="H21 H19 H17 H15 H13 H25 G33 G37:H37 H39:H40" evalError="1"/>
  </ignoredError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I46"/>
  <sheetViews>
    <sheetView topLeftCell="A7" workbookViewId="0">
      <selection activeCell="F18" sqref="F18"/>
    </sheetView>
  </sheetViews>
  <sheetFormatPr defaultRowHeight="12.75" x14ac:dyDescent="0.2"/>
  <cols>
    <col min="1" max="1" width="12.42578125" customWidth="1"/>
    <col min="2" max="2" width="13.28515625" customWidth="1"/>
    <col min="3" max="3" width="19.42578125" customWidth="1"/>
    <col min="4" max="4" width="15.42578125" customWidth="1"/>
    <col min="5" max="5" width="8.7109375" style="45" customWidth="1"/>
    <col min="6" max="6" width="17.28515625" style="24" customWidth="1"/>
    <col min="7" max="7" width="20" customWidth="1"/>
    <col min="8" max="8" width="13.7109375" customWidth="1"/>
    <col min="9" max="9" width="19.7109375" bestFit="1" customWidth="1"/>
  </cols>
  <sheetData>
    <row r="1" spans="1:8" ht="18" x14ac:dyDescent="0.25">
      <c r="A1" s="8" t="s">
        <v>42</v>
      </c>
      <c r="B1" s="8"/>
      <c r="C1" s="8"/>
      <c r="E1" s="67" t="s">
        <v>24</v>
      </c>
      <c r="F1" s="67"/>
      <c r="G1" s="67"/>
      <c r="H1" s="67"/>
    </row>
    <row r="3" spans="1:8" x14ac:dyDescent="0.2">
      <c r="A3" t="s">
        <v>5</v>
      </c>
    </row>
    <row r="4" spans="1:8" x14ac:dyDescent="0.2">
      <c r="B4" t="s">
        <v>41</v>
      </c>
    </row>
    <row r="5" spans="1:8" ht="6.75" customHeight="1" x14ac:dyDescent="0.2"/>
    <row r="6" spans="1:8" ht="15.75" x14ac:dyDescent="0.25">
      <c r="A6" s="9" t="s">
        <v>6</v>
      </c>
      <c r="B6" s="9"/>
      <c r="C6" s="9"/>
    </row>
    <row r="7" spans="1:8" ht="15.75" x14ac:dyDescent="0.25">
      <c r="A7" s="68" t="s">
        <v>80</v>
      </c>
      <c r="B7" s="68"/>
      <c r="C7" s="68"/>
    </row>
    <row r="8" spans="1:8" ht="6.75" customHeight="1" x14ac:dyDescent="0.2">
      <c r="C8" s="10"/>
      <c r="D8" s="11"/>
      <c r="E8" s="46"/>
      <c r="F8" s="42"/>
      <c r="G8" s="10"/>
      <c r="H8" s="10"/>
    </row>
    <row r="9" spans="1:8" ht="38.25" x14ac:dyDescent="0.25">
      <c r="A9" s="12" t="s">
        <v>7</v>
      </c>
      <c r="B9" s="13"/>
      <c r="C9" s="40" t="s">
        <v>20</v>
      </c>
      <c r="D9" s="41" t="s">
        <v>19</v>
      </c>
      <c r="E9" s="47"/>
      <c r="F9" s="41" t="s">
        <v>21</v>
      </c>
      <c r="G9" s="40" t="s">
        <v>44</v>
      </c>
      <c r="H9" s="40" t="s">
        <v>8</v>
      </c>
    </row>
    <row r="10" spans="1:8" ht="15.75" x14ac:dyDescent="0.25">
      <c r="A10" s="9" t="s">
        <v>77</v>
      </c>
      <c r="C10" s="14">
        <v>6481964603</v>
      </c>
      <c r="D10" s="15">
        <v>0</v>
      </c>
      <c r="E10" s="48" t="s">
        <v>78</v>
      </c>
      <c r="F10" s="54">
        <f>C10-D10</f>
        <v>6481964603</v>
      </c>
      <c r="G10" s="16"/>
      <c r="H10" s="17"/>
    </row>
    <row r="11" spans="1:8" ht="15.75" x14ac:dyDescent="0.25">
      <c r="A11" s="9"/>
      <c r="C11" s="18"/>
      <c r="D11" s="18"/>
      <c r="E11" s="48" t="s">
        <v>65</v>
      </c>
      <c r="F11" s="54">
        <f>C13</f>
        <v>6479098228</v>
      </c>
      <c r="G11" s="16"/>
      <c r="H11" s="17"/>
    </row>
    <row r="12" spans="1:8" ht="15.75" x14ac:dyDescent="0.25">
      <c r="A12" s="9"/>
      <c r="B12" s="11" t="s">
        <v>9</v>
      </c>
      <c r="C12" s="18"/>
      <c r="D12" s="16"/>
      <c r="E12" s="49"/>
      <c r="F12" s="16"/>
      <c r="G12" s="16"/>
      <c r="H12" s="19"/>
    </row>
    <row r="13" spans="1:8" ht="15.75" x14ac:dyDescent="0.25">
      <c r="A13" s="9" t="s">
        <v>62</v>
      </c>
      <c r="B13" s="39">
        <v>44927</v>
      </c>
      <c r="C13" s="14">
        <v>6479098228</v>
      </c>
      <c r="D13" s="15">
        <v>0</v>
      </c>
      <c r="E13" s="48" t="s">
        <v>65</v>
      </c>
      <c r="F13" s="54">
        <f>C13-D13</f>
        <v>6479098228</v>
      </c>
      <c r="G13" s="20">
        <f>F13-F14</f>
        <v>271245927</v>
      </c>
      <c r="H13" s="21">
        <f>G13/F14</f>
        <v>4.3694004600641996E-2</v>
      </c>
    </row>
    <row r="14" spans="1:8" ht="15.75" x14ac:dyDescent="0.25">
      <c r="A14" s="9"/>
      <c r="B14" s="39"/>
      <c r="C14" s="18"/>
      <c r="D14" s="18"/>
      <c r="E14" s="48" t="s">
        <v>64</v>
      </c>
      <c r="F14" s="54">
        <f>C15</f>
        <v>6207852301</v>
      </c>
    </row>
    <row r="15" spans="1:8" ht="15.75" x14ac:dyDescent="0.25">
      <c r="A15" s="9" t="s">
        <v>63</v>
      </c>
      <c r="B15" s="39"/>
      <c r="C15" s="14">
        <v>6207852301</v>
      </c>
      <c r="D15" s="15"/>
      <c r="E15" s="48" t="s">
        <v>64</v>
      </c>
      <c r="F15" s="54">
        <f>C15-D15</f>
        <v>6207852301</v>
      </c>
      <c r="G15" s="20">
        <f>F15-F16</f>
        <v>82249951</v>
      </c>
      <c r="H15" s="21">
        <f>G15/F16</f>
        <v>1.3427242955135669E-2</v>
      </c>
    </row>
    <row r="16" spans="1:8" ht="15.75" x14ac:dyDescent="0.25">
      <c r="A16" s="9"/>
      <c r="B16" s="39"/>
      <c r="C16" s="18"/>
      <c r="D16" s="18"/>
      <c r="E16" s="48" t="s">
        <v>53</v>
      </c>
      <c r="F16" s="54">
        <f>C17</f>
        <v>6125602350</v>
      </c>
    </row>
    <row r="17" spans="1:9" ht="15.75" x14ac:dyDescent="0.25">
      <c r="A17" s="9" t="s">
        <v>52</v>
      </c>
      <c r="B17" s="39"/>
      <c r="C17" s="14">
        <v>6125602350</v>
      </c>
      <c r="D17" s="15"/>
      <c r="E17" s="48" t="s">
        <v>53</v>
      </c>
      <c r="F17" s="54">
        <f>C17-D17</f>
        <v>6125602350</v>
      </c>
      <c r="G17" s="20">
        <f>F17-F18</f>
        <v>19800000</v>
      </c>
      <c r="H17" s="21">
        <f>G17/F18</f>
        <v>3.2428170558124929E-3</v>
      </c>
    </row>
    <row r="18" spans="1:9" ht="15.75" x14ac:dyDescent="0.25">
      <c r="A18" s="9"/>
      <c r="B18" s="39"/>
      <c r="C18" s="18"/>
      <c r="D18" s="18"/>
      <c r="E18" s="48" t="s">
        <v>40</v>
      </c>
      <c r="F18" s="54">
        <f>C19</f>
        <v>6105802350</v>
      </c>
    </row>
    <row r="19" spans="1:9" ht="15.75" x14ac:dyDescent="0.25">
      <c r="A19" s="9" t="s">
        <v>39</v>
      </c>
      <c r="B19" s="39"/>
      <c r="C19" s="14">
        <v>6105802350</v>
      </c>
      <c r="D19" s="15"/>
      <c r="E19" s="48" t="s">
        <v>40</v>
      </c>
      <c r="F19" s="54">
        <f>C19-D19</f>
        <v>6105802350</v>
      </c>
      <c r="G19" s="20">
        <f>F19-F20</f>
        <v>5777339</v>
      </c>
      <c r="H19" s="21">
        <f>G19/F20</f>
        <v>9.4710087082952783E-4</v>
      </c>
    </row>
    <row r="20" spans="1:9" ht="15.75" x14ac:dyDescent="0.25">
      <c r="A20" s="9"/>
      <c r="B20" s="39"/>
      <c r="C20" s="18"/>
      <c r="D20" s="18"/>
      <c r="E20" s="48" t="s">
        <v>34</v>
      </c>
      <c r="F20" s="54">
        <f>C21</f>
        <v>6100025011</v>
      </c>
    </row>
    <row r="21" spans="1:9" ht="15.75" x14ac:dyDescent="0.25">
      <c r="A21" s="9" t="s">
        <v>33</v>
      </c>
      <c r="B21" s="39"/>
      <c r="C21" s="14">
        <v>6100025011</v>
      </c>
      <c r="D21" s="15">
        <v>4654</v>
      </c>
      <c r="E21" s="48" t="s">
        <v>34</v>
      </c>
      <c r="F21" s="54">
        <f>C21-D21</f>
        <v>6100020357</v>
      </c>
      <c r="G21" s="20">
        <f>F21-F22</f>
        <v>119785179</v>
      </c>
      <c r="H21" s="21">
        <f>G21/F22</f>
        <v>2.0030178652616193E-2</v>
      </c>
    </row>
    <row r="22" spans="1:9" ht="15.75" x14ac:dyDescent="0.25">
      <c r="A22" s="9"/>
      <c r="B22" s="39"/>
      <c r="C22" s="18"/>
      <c r="D22" s="18"/>
      <c r="E22" s="48" t="s">
        <v>31</v>
      </c>
      <c r="F22" s="54">
        <f>C23</f>
        <v>5980235178</v>
      </c>
    </row>
    <row r="23" spans="1:9" ht="15.75" x14ac:dyDescent="0.25">
      <c r="A23" s="9" t="s">
        <v>30</v>
      </c>
      <c r="B23" s="11"/>
      <c r="C23" s="14">
        <v>5980235178</v>
      </c>
      <c r="D23" s="15">
        <v>65465</v>
      </c>
      <c r="E23" s="48" t="s">
        <v>31</v>
      </c>
      <c r="F23" s="54">
        <f>C23-D23</f>
        <v>5980169713</v>
      </c>
      <c r="G23" s="20">
        <f>F23-F24</f>
        <v>89894577</v>
      </c>
      <c r="H23" s="21">
        <f>G23/F24</f>
        <v>1.526152427933037E-2</v>
      </c>
    </row>
    <row r="24" spans="1:9" ht="15.75" x14ac:dyDescent="0.25">
      <c r="A24" s="9"/>
      <c r="B24" s="11"/>
      <c r="C24" s="18"/>
      <c r="D24" s="18"/>
      <c r="E24" s="48" t="s">
        <v>29</v>
      </c>
      <c r="F24" s="54">
        <f>C25</f>
        <v>5890275136</v>
      </c>
    </row>
    <row r="25" spans="1:9" ht="15.75" x14ac:dyDescent="0.25">
      <c r="A25" s="9" t="s">
        <v>28</v>
      </c>
      <c r="B25" s="11"/>
      <c r="C25" s="14">
        <v>5890275136</v>
      </c>
      <c r="D25" s="15">
        <v>785478</v>
      </c>
      <c r="E25" s="48" t="s">
        <v>29</v>
      </c>
      <c r="F25" s="54">
        <f>C25-D25</f>
        <v>5889489658</v>
      </c>
      <c r="G25" s="20">
        <f>F25-F26</f>
        <v>90223944</v>
      </c>
      <c r="H25" s="21">
        <f>G25/F26</f>
        <v>1.5557822050158952E-2</v>
      </c>
    </row>
    <row r="26" spans="1:9" ht="15.75" x14ac:dyDescent="0.25">
      <c r="A26" s="9"/>
      <c r="B26" s="11"/>
      <c r="C26" s="18"/>
      <c r="D26" s="18"/>
      <c r="E26" s="57" t="s">
        <v>27</v>
      </c>
      <c r="F26" s="54">
        <f>C28</f>
        <v>5799265714</v>
      </c>
    </row>
    <row r="27" spans="1:9" ht="7.5" customHeight="1" x14ac:dyDescent="0.25">
      <c r="A27" s="56"/>
      <c r="C27" s="22"/>
      <c r="D27" s="18"/>
      <c r="E27" s="50"/>
      <c r="F27" s="18"/>
      <c r="G27" s="22"/>
      <c r="H27" s="23"/>
    </row>
    <row r="28" spans="1:9" ht="15.75" x14ac:dyDescent="0.25">
      <c r="A28" s="56" t="s">
        <v>26</v>
      </c>
      <c r="B28" s="11" t="s">
        <v>9</v>
      </c>
      <c r="C28" s="14">
        <v>5799265714</v>
      </c>
      <c r="D28" s="18"/>
      <c r="E28" s="50"/>
      <c r="F28" s="18"/>
      <c r="G28" s="22"/>
      <c r="H28" s="23"/>
      <c r="I28" s="10"/>
    </row>
    <row r="29" spans="1:9" x14ac:dyDescent="0.2">
      <c r="B29" s="39">
        <v>42015</v>
      </c>
      <c r="C29" s="22"/>
      <c r="D29" s="18"/>
      <c r="E29" s="50"/>
      <c r="F29" s="18"/>
      <c r="G29" s="22"/>
      <c r="H29" s="21">
        <f>AVERAGE(H13:H27)</f>
        <v>1.6022955780646459E-2</v>
      </c>
      <c r="I29" s="10" t="s">
        <v>10</v>
      </c>
    </row>
    <row r="30" spans="1:9" x14ac:dyDescent="0.2">
      <c r="B30" s="10"/>
      <c r="D30" s="24"/>
      <c r="I30" s="10" t="s">
        <v>11</v>
      </c>
    </row>
    <row r="31" spans="1:9" x14ac:dyDescent="0.2">
      <c r="B31" s="10"/>
      <c r="D31" s="24"/>
      <c r="I31" s="10" t="s">
        <v>12</v>
      </c>
    </row>
    <row r="32" spans="1:9" ht="13.5" thickBot="1" x14ac:dyDescent="0.25">
      <c r="A32" s="25"/>
      <c r="B32" s="25"/>
      <c r="C32" s="25"/>
      <c r="D32" s="25"/>
      <c r="E32" s="51"/>
      <c r="F32" s="43"/>
      <c r="G32" s="25"/>
      <c r="H32" s="25"/>
      <c r="I32" s="26" t="s">
        <v>43</v>
      </c>
    </row>
    <row r="33" spans="1:9" x14ac:dyDescent="0.2">
      <c r="A33" s="10" t="s">
        <v>13</v>
      </c>
      <c r="B33" s="10"/>
      <c r="G33" s="27" t="s">
        <v>14</v>
      </c>
      <c r="H33" s="10" t="s">
        <v>15</v>
      </c>
      <c r="I33" s="10"/>
    </row>
    <row r="34" spans="1:9" x14ac:dyDescent="0.2">
      <c r="A34" s="55" t="str">
        <f>A13</f>
        <v>2022-23</v>
      </c>
      <c r="B34" s="10"/>
      <c r="C34" s="28">
        <f>F11</f>
        <v>6479098228</v>
      </c>
      <c r="D34" s="29"/>
      <c r="E34" s="52"/>
      <c r="F34" s="29"/>
      <c r="G34" s="30">
        <v>0.86</v>
      </c>
      <c r="H34" s="28">
        <f>(C34*G34)/100</f>
        <v>55720244.760799997</v>
      </c>
      <c r="I34" s="31"/>
    </row>
    <row r="35" spans="1:9" ht="6" customHeight="1" x14ac:dyDescent="0.2">
      <c r="A35" s="10"/>
      <c r="B35" s="10"/>
      <c r="C35" s="31"/>
      <c r="D35" s="32"/>
      <c r="E35" s="53"/>
      <c r="F35" s="32"/>
      <c r="G35" s="33"/>
      <c r="H35" s="31"/>
      <c r="I35" s="31"/>
    </row>
    <row r="36" spans="1:9" ht="25.5" x14ac:dyDescent="0.2">
      <c r="A36" s="10" t="s">
        <v>16</v>
      </c>
      <c r="B36" s="10"/>
      <c r="C36" s="31"/>
      <c r="D36" s="32"/>
      <c r="E36" s="53"/>
      <c r="F36" s="32"/>
      <c r="G36" s="34" t="s">
        <v>17</v>
      </c>
      <c r="H36" s="31"/>
      <c r="I36" s="31"/>
    </row>
    <row r="37" spans="1:9" x14ac:dyDescent="0.2">
      <c r="A37" s="55" t="str">
        <f>A10</f>
        <v>2023-24</v>
      </c>
      <c r="B37" s="10"/>
      <c r="C37" s="28">
        <f>C10</f>
        <v>6481964603</v>
      </c>
      <c r="D37" s="29"/>
      <c r="E37" s="52"/>
      <c r="F37" s="29"/>
      <c r="G37" s="35">
        <f>H37*100/C37</f>
        <v>0.85961970133270105</v>
      </c>
      <c r="H37" s="28">
        <f>H34</f>
        <v>55720244.760799997</v>
      </c>
      <c r="I37" s="31"/>
    </row>
    <row r="38" spans="1:9" ht="4.5" customHeight="1" x14ac:dyDescent="0.2">
      <c r="A38" s="10"/>
      <c r="B38" s="10"/>
      <c r="C38" s="31"/>
      <c r="D38" s="32"/>
      <c r="E38" s="53"/>
      <c r="F38" s="32"/>
      <c r="G38" s="36"/>
      <c r="H38" s="31"/>
      <c r="I38" s="31"/>
    </row>
    <row r="39" spans="1:9" x14ac:dyDescent="0.2">
      <c r="B39" s="10"/>
      <c r="C39" s="31"/>
      <c r="D39" s="32"/>
      <c r="E39" s="53"/>
      <c r="F39" s="32"/>
      <c r="G39" s="65" t="s">
        <v>22</v>
      </c>
      <c r="H39" s="31"/>
      <c r="I39" s="31"/>
    </row>
    <row r="40" spans="1:9" ht="42" customHeight="1" x14ac:dyDescent="0.2">
      <c r="A40" s="10" t="s">
        <v>45</v>
      </c>
      <c r="B40" s="10"/>
      <c r="C40" s="31"/>
      <c r="D40" s="32"/>
      <c r="E40" s="53"/>
      <c r="F40" s="32"/>
      <c r="G40" s="65"/>
      <c r="H40" s="31"/>
      <c r="I40" s="31"/>
    </row>
    <row r="41" spans="1:9" x14ac:dyDescent="0.2">
      <c r="A41" s="55" t="str">
        <f>A37</f>
        <v>2023-24</v>
      </c>
      <c r="C41" s="28">
        <f>C37</f>
        <v>6481964603</v>
      </c>
      <c r="D41" s="29"/>
      <c r="E41" s="52"/>
      <c r="F41" s="29"/>
      <c r="G41" s="35">
        <f>G37*(1+H29)</f>
        <v>0.87339334979532735</v>
      </c>
      <c r="H41" s="28">
        <f>C41*G41/100</f>
        <v>56613047.778689086</v>
      </c>
      <c r="I41" s="31"/>
    </row>
    <row r="42" spans="1:9" ht="6" customHeight="1" x14ac:dyDescent="0.2">
      <c r="C42" s="31"/>
      <c r="D42" s="32"/>
      <c r="E42" s="53"/>
      <c r="F42" s="32"/>
      <c r="G42" s="31"/>
      <c r="H42" s="31"/>
      <c r="I42" s="31"/>
    </row>
    <row r="43" spans="1:9" x14ac:dyDescent="0.2">
      <c r="C43" s="31"/>
      <c r="D43" s="10"/>
      <c r="E43" s="46"/>
      <c r="F43" s="44"/>
      <c r="G43" s="27" t="s">
        <v>50</v>
      </c>
      <c r="H43" s="28">
        <f>H41-H37</f>
        <v>892803.01788908988</v>
      </c>
      <c r="I43" s="31"/>
    </row>
    <row r="44" spans="1:9" x14ac:dyDescent="0.2">
      <c r="C44" s="31"/>
      <c r="D44" s="66" t="s">
        <v>51</v>
      </c>
      <c r="E44" s="66"/>
      <c r="F44" s="66"/>
      <c r="G44" s="66"/>
      <c r="H44" s="21">
        <f>H29</f>
        <v>1.6022955780646459E-2</v>
      </c>
      <c r="I44" s="31"/>
    </row>
    <row r="45" spans="1:9" x14ac:dyDescent="0.2">
      <c r="C45" s="31"/>
      <c r="D45" s="31"/>
      <c r="E45" s="53"/>
      <c r="F45" s="32"/>
      <c r="G45" s="31"/>
      <c r="H45" s="31"/>
      <c r="I45" s="31"/>
    </row>
    <row r="46" spans="1:9" x14ac:dyDescent="0.2">
      <c r="C46" s="31"/>
      <c r="D46" s="31"/>
      <c r="E46" s="53"/>
      <c r="F46" s="32"/>
      <c r="G46" s="31"/>
      <c r="H46" s="31"/>
      <c r="I46" s="31"/>
    </row>
  </sheetData>
  <sheetProtection algorithmName="SHA-512" hashValue="R0Ar7QuJDcNk9UMEr7Tzx6BK/JGW9hhOKSgZsRKgnyeAOALh/bTuw0xEXwkXWmFh9BXzWH17C3nE7TLZv/+xxQ==" saltValue="7lVzSOcnAFijemlmN+hE2w==" spinCount="100000" sheet="1" formatCells="0" formatColumns="0" formatRows="0"/>
  <mergeCells count="4">
    <mergeCell ref="G39:G40"/>
    <mergeCell ref="D44:G44"/>
    <mergeCell ref="E1:H1"/>
    <mergeCell ref="A7:C7"/>
  </mergeCells>
  <phoneticPr fontId="8" type="noConversion"/>
  <pageMargins left="0.75" right="0.75" top="1" bottom="1" header="0.5" footer="0.5"/>
  <pageSetup scale="74" orientation="landscape" r:id="rId1"/>
  <headerFooter alignWithMargins="0"/>
  <ignoredErrors>
    <ignoredError sqref="F14:F15 F16:F17 F18:F19 F20:F21 F22:F23 F24" formula="1"/>
  </ignoredError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ageSetUpPr fitToPage="1"/>
  </sheetPr>
  <dimension ref="A1:I46"/>
  <sheetViews>
    <sheetView workbookViewId="0">
      <selection activeCell="F36" sqref="F36"/>
    </sheetView>
  </sheetViews>
  <sheetFormatPr defaultRowHeight="12.75" x14ac:dyDescent="0.2"/>
  <cols>
    <col min="1" max="1" width="12.42578125" customWidth="1"/>
    <col min="2" max="2" width="13.28515625" customWidth="1"/>
    <col min="3" max="3" width="19.42578125" customWidth="1"/>
    <col min="4" max="4" width="15.42578125" customWidth="1"/>
    <col min="5" max="5" width="8.7109375" style="45" customWidth="1"/>
    <col min="6" max="6" width="17.28515625" style="24" customWidth="1"/>
    <col min="7" max="7" width="20" customWidth="1"/>
    <col min="8" max="8" width="13.7109375" customWidth="1"/>
    <col min="9" max="9" width="19.7109375" bestFit="1" customWidth="1"/>
  </cols>
  <sheetData>
    <row r="1" spans="1:8" ht="18" x14ac:dyDescent="0.25">
      <c r="A1" s="8" t="s">
        <v>42</v>
      </c>
      <c r="B1" s="8"/>
      <c r="C1" s="8"/>
      <c r="E1" s="67" t="s">
        <v>25</v>
      </c>
      <c r="F1" s="67"/>
      <c r="G1" s="67"/>
      <c r="H1" s="67"/>
    </row>
    <row r="3" spans="1:8" x14ac:dyDescent="0.2">
      <c r="A3" t="s">
        <v>5</v>
      </c>
    </row>
    <row r="4" spans="1:8" x14ac:dyDescent="0.2">
      <c r="B4" t="s">
        <v>41</v>
      </c>
    </row>
    <row r="5" spans="1:8" ht="6.75" customHeight="1" x14ac:dyDescent="0.2"/>
    <row r="6" spans="1:8" ht="15.75" x14ac:dyDescent="0.25">
      <c r="A6" s="9" t="s">
        <v>6</v>
      </c>
      <c r="B6" s="9"/>
      <c r="C6" s="9"/>
    </row>
    <row r="7" spans="1:8" ht="15.75" x14ac:dyDescent="0.25">
      <c r="A7" s="68" t="s">
        <v>80</v>
      </c>
      <c r="B7" s="68"/>
      <c r="C7" s="68"/>
    </row>
    <row r="8" spans="1:8" ht="6.75" customHeight="1" x14ac:dyDescent="0.2">
      <c r="C8" s="10"/>
      <c r="D8" s="11"/>
      <c r="E8" s="46"/>
      <c r="F8" s="42"/>
      <c r="G8" s="10"/>
      <c r="H8" s="10"/>
    </row>
    <row r="9" spans="1:8" ht="38.25" x14ac:dyDescent="0.25">
      <c r="A9" s="12" t="s">
        <v>7</v>
      </c>
      <c r="B9" s="13"/>
      <c r="C9" s="40" t="s">
        <v>20</v>
      </c>
      <c r="D9" s="41" t="s">
        <v>19</v>
      </c>
      <c r="E9" s="47"/>
      <c r="F9" s="41" t="s">
        <v>21</v>
      </c>
      <c r="G9" s="40" t="s">
        <v>44</v>
      </c>
      <c r="H9" s="40" t="s">
        <v>8</v>
      </c>
    </row>
    <row r="10" spans="1:8" ht="15.75" x14ac:dyDescent="0.25">
      <c r="A10" s="9" t="s">
        <v>77</v>
      </c>
      <c r="C10" s="14">
        <v>0</v>
      </c>
      <c r="D10" s="15">
        <v>0</v>
      </c>
      <c r="E10" s="48" t="s">
        <v>78</v>
      </c>
      <c r="F10" s="54">
        <f>C10-D10</f>
        <v>0</v>
      </c>
      <c r="G10" s="16"/>
      <c r="H10" s="17"/>
    </row>
    <row r="11" spans="1:8" ht="15.75" x14ac:dyDescent="0.25">
      <c r="A11" s="9"/>
      <c r="C11" s="70"/>
      <c r="D11" s="70"/>
      <c r="E11" s="48" t="s">
        <v>65</v>
      </c>
      <c r="F11" s="54">
        <f>C13</f>
        <v>0</v>
      </c>
      <c r="G11" s="16"/>
      <c r="H11" s="17"/>
    </row>
    <row r="12" spans="1:8" ht="15.75" x14ac:dyDescent="0.25">
      <c r="A12" s="9"/>
      <c r="B12" s="11" t="s">
        <v>9</v>
      </c>
      <c r="C12" s="70"/>
      <c r="D12" s="72"/>
      <c r="E12" s="49"/>
      <c r="F12" s="16"/>
      <c r="G12" s="16"/>
      <c r="H12" s="19"/>
    </row>
    <row r="13" spans="1:8" ht="15.75" x14ac:dyDescent="0.25">
      <c r="A13" s="9" t="s">
        <v>62</v>
      </c>
      <c r="B13" s="39">
        <v>44927</v>
      </c>
      <c r="C13" s="14">
        <v>0</v>
      </c>
      <c r="D13" s="15">
        <v>0</v>
      </c>
      <c r="E13" s="48" t="s">
        <v>65</v>
      </c>
      <c r="F13" s="54">
        <f>C13-D13</f>
        <v>0</v>
      </c>
      <c r="G13" s="20">
        <f>F13-F14</f>
        <v>0</v>
      </c>
      <c r="H13" s="21" t="e">
        <f>G13/F14</f>
        <v>#DIV/0!</v>
      </c>
    </row>
    <row r="14" spans="1:8" ht="15.75" x14ac:dyDescent="0.25">
      <c r="A14" s="9"/>
      <c r="B14" s="39"/>
      <c r="C14" s="70"/>
      <c r="D14" s="70"/>
      <c r="E14" s="48" t="s">
        <v>64</v>
      </c>
      <c r="F14" s="54">
        <f>C15</f>
        <v>0</v>
      </c>
    </row>
    <row r="15" spans="1:8" ht="15.75" x14ac:dyDescent="0.25">
      <c r="A15" s="9" t="s">
        <v>63</v>
      </c>
      <c r="B15" s="39"/>
      <c r="C15" s="14">
        <v>0</v>
      </c>
      <c r="D15" s="15">
        <v>0</v>
      </c>
      <c r="E15" s="48" t="s">
        <v>64</v>
      </c>
      <c r="F15" s="54">
        <f>C15-D15</f>
        <v>0</v>
      </c>
      <c r="G15" s="20">
        <f>F15-F16</f>
        <v>0</v>
      </c>
      <c r="H15" s="21" t="e">
        <f>G15/F16</f>
        <v>#DIV/0!</v>
      </c>
    </row>
    <row r="16" spans="1:8" ht="15.75" x14ac:dyDescent="0.25">
      <c r="A16" s="9"/>
      <c r="B16" s="39"/>
      <c r="C16" s="70"/>
      <c r="D16" s="70"/>
      <c r="E16" s="48" t="s">
        <v>53</v>
      </c>
      <c r="F16" s="54">
        <f>C17</f>
        <v>0</v>
      </c>
    </row>
    <row r="17" spans="1:9" ht="15.75" x14ac:dyDescent="0.25">
      <c r="A17" s="9" t="s">
        <v>52</v>
      </c>
      <c r="B17" s="39"/>
      <c r="C17" s="14">
        <v>0</v>
      </c>
      <c r="D17" s="15">
        <v>0</v>
      </c>
      <c r="E17" s="48" t="s">
        <v>53</v>
      </c>
      <c r="F17" s="54">
        <f>C17-D17</f>
        <v>0</v>
      </c>
      <c r="G17" s="20">
        <f>F17-F18</f>
        <v>0</v>
      </c>
      <c r="H17" s="21" t="e">
        <f>G17/F18</f>
        <v>#DIV/0!</v>
      </c>
    </row>
    <row r="18" spans="1:9" ht="15.75" x14ac:dyDescent="0.25">
      <c r="A18" s="9"/>
      <c r="B18" s="39"/>
      <c r="C18" s="70"/>
      <c r="D18" s="70"/>
      <c r="E18" s="48" t="s">
        <v>40</v>
      </c>
      <c r="F18" s="54">
        <f>C19</f>
        <v>0</v>
      </c>
    </row>
    <row r="19" spans="1:9" ht="15.75" x14ac:dyDescent="0.25">
      <c r="A19" s="9" t="s">
        <v>39</v>
      </c>
      <c r="B19" s="39"/>
      <c r="C19" s="14">
        <v>0</v>
      </c>
      <c r="D19" s="15">
        <v>0</v>
      </c>
      <c r="E19" s="48" t="s">
        <v>40</v>
      </c>
      <c r="F19" s="54">
        <f>C19-D19</f>
        <v>0</v>
      </c>
      <c r="G19" s="20">
        <f>F19-F20</f>
        <v>0</v>
      </c>
      <c r="H19" s="21" t="e">
        <f>G19/F20</f>
        <v>#DIV/0!</v>
      </c>
    </row>
    <row r="20" spans="1:9" ht="15.75" x14ac:dyDescent="0.25">
      <c r="A20" s="9"/>
      <c r="B20" s="39"/>
      <c r="C20" s="70"/>
      <c r="D20" s="70"/>
      <c r="E20" s="48" t="s">
        <v>34</v>
      </c>
      <c r="F20" s="54">
        <f>C21</f>
        <v>0</v>
      </c>
    </row>
    <row r="21" spans="1:9" ht="15.75" x14ac:dyDescent="0.25">
      <c r="A21" s="9" t="s">
        <v>33</v>
      </c>
      <c r="B21" s="39"/>
      <c r="C21" s="14">
        <v>0</v>
      </c>
      <c r="D21" s="15">
        <v>0</v>
      </c>
      <c r="E21" s="48" t="s">
        <v>34</v>
      </c>
      <c r="F21" s="54">
        <f>C21-D21</f>
        <v>0</v>
      </c>
      <c r="G21" s="20">
        <f>F21-F22</f>
        <v>0</v>
      </c>
      <c r="H21" s="21" t="e">
        <f>G21/F22</f>
        <v>#DIV/0!</v>
      </c>
    </row>
    <row r="22" spans="1:9" ht="15.75" x14ac:dyDescent="0.25">
      <c r="A22" s="9"/>
      <c r="B22" s="39"/>
      <c r="C22" s="70"/>
      <c r="D22" s="70"/>
      <c r="E22" s="48" t="s">
        <v>31</v>
      </c>
      <c r="F22" s="54">
        <f>C23</f>
        <v>0</v>
      </c>
    </row>
    <row r="23" spans="1:9" ht="15.75" x14ac:dyDescent="0.25">
      <c r="A23" s="9" t="s">
        <v>30</v>
      </c>
      <c r="B23" s="11"/>
      <c r="C23" s="14">
        <v>0</v>
      </c>
      <c r="D23" s="15">
        <v>0</v>
      </c>
      <c r="E23" s="48" t="s">
        <v>31</v>
      </c>
      <c r="F23" s="54">
        <f>C23-D23</f>
        <v>0</v>
      </c>
      <c r="G23" s="20">
        <f>F23-F24</f>
        <v>0</v>
      </c>
      <c r="H23" s="21" t="e">
        <f>G23/F24</f>
        <v>#DIV/0!</v>
      </c>
    </row>
    <row r="24" spans="1:9" ht="15.75" x14ac:dyDescent="0.25">
      <c r="A24" s="9"/>
      <c r="B24" s="11"/>
      <c r="C24" s="70"/>
      <c r="D24" s="70"/>
      <c r="E24" s="48" t="s">
        <v>29</v>
      </c>
      <c r="F24" s="54">
        <f>C25</f>
        <v>0</v>
      </c>
    </row>
    <row r="25" spans="1:9" ht="15.75" x14ac:dyDescent="0.25">
      <c r="A25" s="9" t="s">
        <v>28</v>
      </c>
      <c r="B25" s="11"/>
      <c r="C25" s="14">
        <v>0</v>
      </c>
      <c r="D25" s="15">
        <v>0</v>
      </c>
      <c r="E25" s="48" t="s">
        <v>29</v>
      </c>
      <c r="F25" s="54">
        <f>C25-D25</f>
        <v>0</v>
      </c>
      <c r="G25" s="20">
        <f>F25-F26</f>
        <v>0</v>
      </c>
      <c r="H25" s="21" t="e">
        <f>G25/F26</f>
        <v>#DIV/0!</v>
      </c>
    </row>
    <row r="26" spans="1:9" ht="15.75" x14ac:dyDescent="0.25">
      <c r="A26" s="9"/>
      <c r="B26" s="11"/>
      <c r="C26" s="70"/>
      <c r="D26" s="70"/>
      <c r="E26" s="57" t="s">
        <v>27</v>
      </c>
      <c r="F26" s="54">
        <f>C28</f>
        <v>0</v>
      </c>
    </row>
    <row r="27" spans="1:9" ht="7.5" customHeight="1" x14ac:dyDescent="0.25">
      <c r="A27" s="56"/>
      <c r="C27" s="71"/>
      <c r="D27" s="70"/>
      <c r="E27" s="50"/>
      <c r="F27" s="18"/>
      <c r="G27" s="22"/>
      <c r="H27" s="23"/>
    </row>
    <row r="28" spans="1:9" ht="15.75" x14ac:dyDescent="0.25">
      <c r="A28" s="56" t="s">
        <v>26</v>
      </c>
      <c r="B28" s="11" t="s">
        <v>9</v>
      </c>
      <c r="C28" s="14">
        <v>0</v>
      </c>
      <c r="D28" s="70"/>
      <c r="E28" s="50"/>
      <c r="F28" s="18"/>
      <c r="G28" s="22"/>
      <c r="H28" s="23"/>
      <c r="I28" s="10"/>
    </row>
    <row r="29" spans="1:9" x14ac:dyDescent="0.2">
      <c r="B29" s="39">
        <v>42005</v>
      </c>
      <c r="C29" s="22"/>
      <c r="D29" s="18"/>
      <c r="E29" s="50"/>
      <c r="F29" s="18"/>
      <c r="G29" s="22"/>
      <c r="H29" s="21" t="e">
        <f>AVERAGE(H13:H27)</f>
        <v>#DIV/0!</v>
      </c>
      <c r="I29" s="10" t="s">
        <v>10</v>
      </c>
    </row>
    <row r="30" spans="1:9" x14ac:dyDescent="0.2">
      <c r="B30" s="10"/>
      <c r="D30" s="24"/>
      <c r="I30" s="10" t="s">
        <v>11</v>
      </c>
    </row>
    <row r="31" spans="1:9" x14ac:dyDescent="0.2">
      <c r="B31" s="10"/>
      <c r="D31" s="24"/>
      <c r="I31" s="10" t="s">
        <v>12</v>
      </c>
    </row>
    <row r="32" spans="1:9" ht="13.5" thickBot="1" x14ac:dyDescent="0.25">
      <c r="A32" s="25"/>
      <c r="B32" s="25"/>
      <c r="C32" s="25"/>
      <c r="D32" s="25"/>
      <c r="E32" s="51"/>
      <c r="F32" s="43"/>
      <c r="G32" s="25"/>
      <c r="H32" s="25"/>
      <c r="I32" s="26" t="s">
        <v>43</v>
      </c>
    </row>
    <row r="33" spans="1:9" x14ac:dyDescent="0.2">
      <c r="A33" s="10" t="s">
        <v>13</v>
      </c>
      <c r="B33" s="10"/>
      <c r="G33" s="27" t="s">
        <v>14</v>
      </c>
      <c r="H33" s="10" t="s">
        <v>15</v>
      </c>
      <c r="I33" s="10"/>
    </row>
    <row r="34" spans="1:9" x14ac:dyDescent="0.2">
      <c r="A34" s="55" t="str">
        <f>A13</f>
        <v>2022-23</v>
      </c>
      <c r="B34" s="10"/>
      <c r="C34" s="28">
        <f>F11</f>
        <v>0</v>
      </c>
      <c r="D34" s="29"/>
      <c r="E34" s="52"/>
      <c r="F34" s="29"/>
      <c r="G34" s="30">
        <v>0</v>
      </c>
      <c r="H34" s="28">
        <f>(C34*G34)/100</f>
        <v>0</v>
      </c>
      <c r="I34" s="31"/>
    </row>
    <row r="35" spans="1:9" ht="6" customHeight="1" x14ac:dyDescent="0.2">
      <c r="A35" s="10"/>
      <c r="B35" s="10"/>
      <c r="C35" s="31"/>
      <c r="D35" s="32"/>
      <c r="E35" s="53"/>
      <c r="F35" s="32"/>
      <c r="G35" s="33"/>
      <c r="H35" s="31"/>
      <c r="I35" s="31"/>
    </row>
    <row r="36" spans="1:9" ht="25.5" x14ac:dyDescent="0.2">
      <c r="A36" s="10" t="s">
        <v>16</v>
      </c>
      <c r="B36" s="10"/>
      <c r="C36" s="31"/>
      <c r="D36" s="32"/>
      <c r="E36" s="53"/>
      <c r="F36" s="32"/>
      <c r="G36" s="34" t="s">
        <v>17</v>
      </c>
      <c r="H36" s="31"/>
      <c r="I36" s="31"/>
    </row>
    <row r="37" spans="1:9" x14ac:dyDescent="0.2">
      <c r="A37" s="55" t="str">
        <f>A10</f>
        <v>2023-24</v>
      </c>
      <c r="B37" s="10"/>
      <c r="C37" s="28">
        <f>C10</f>
        <v>0</v>
      </c>
      <c r="D37" s="29"/>
      <c r="E37" s="52"/>
      <c r="F37" s="29"/>
      <c r="G37" s="35" t="e">
        <f>H37*100/C37</f>
        <v>#DIV/0!</v>
      </c>
      <c r="H37" s="28">
        <f>H34</f>
        <v>0</v>
      </c>
      <c r="I37" s="31"/>
    </row>
    <row r="38" spans="1:9" ht="4.5" customHeight="1" x14ac:dyDescent="0.2">
      <c r="A38" s="10"/>
      <c r="B38" s="10"/>
      <c r="C38" s="31"/>
      <c r="D38" s="32"/>
      <c r="E38" s="53"/>
      <c r="F38" s="32"/>
      <c r="G38" s="36"/>
      <c r="H38" s="31"/>
      <c r="I38" s="31"/>
    </row>
    <row r="39" spans="1:9" x14ac:dyDescent="0.2">
      <c r="B39" s="10"/>
      <c r="C39" s="31"/>
      <c r="D39" s="32"/>
      <c r="E39" s="53"/>
      <c r="F39" s="32"/>
      <c r="G39" s="65" t="s">
        <v>22</v>
      </c>
      <c r="H39" s="31"/>
      <c r="I39" s="31"/>
    </row>
    <row r="40" spans="1:9" ht="42" customHeight="1" x14ac:dyDescent="0.2">
      <c r="A40" s="10" t="s">
        <v>45</v>
      </c>
      <c r="B40" s="10"/>
      <c r="C40" s="31"/>
      <c r="D40" s="32"/>
      <c r="E40" s="53"/>
      <c r="F40" s="32"/>
      <c r="G40" s="65"/>
      <c r="H40" s="31"/>
      <c r="I40" s="31"/>
    </row>
    <row r="41" spans="1:9" x14ac:dyDescent="0.2">
      <c r="A41" s="55" t="str">
        <f>A37</f>
        <v>2023-24</v>
      </c>
      <c r="C41" s="28">
        <f>C37</f>
        <v>0</v>
      </c>
      <c r="D41" s="29"/>
      <c r="E41" s="52"/>
      <c r="F41" s="29"/>
      <c r="G41" s="35" t="e">
        <f>G37*(1+H29)</f>
        <v>#DIV/0!</v>
      </c>
      <c r="H41" s="28" t="e">
        <f>C41*G41/100</f>
        <v>#DIV/0!</v>
      </c>
      <c r="I41" s="31"/>
    </row>
    <row r="42" spans="1:9" ht="6" customHeight="1" x14ac:dyDescent="0.2">
      <c r="C42" s="31"/>
      <c r="D42" s="32"/>
      <c r="E42" s="53"/>
      <c r="F42" s="32"/>
      <c r="G42" s="31"/>
      <c r="H42" s="31"/>
      <c r="I42" s="31"/>
    </row>
    <row r="43" spans="1:9" x14ac:dyDescent="0.2">
      <c r="C43" s="31"/>
      <c r="D43" s="10"/>
      <c r="E43" s="46"/>
      <c r="F43" s="44"/>
      <c r="G43" s="27" t="s">
        <v>50</v>
      </c>
      <c r="H43" s="28" t="e">
        <f>H41-H37</f>
        <v>#DIV/0!</v>
      </c>
      <c r="I43" s="31"/>
    </row>
    <row r="44" spans="1:9" x14ac:dyDescent="0.2">
      <c r="C44" s="31"/>
      <c r="D44" s="66" t="s">
        <v>47</v>
      </c>
      <c r="E44" s="66"/>
      <c r="F44" s="66"/>
      <c r="G44" s="66"/>
      <c r="H44" s="21" t="e">
        <f>H29</f>
        <v>#DIV/0!</v>
      </c>
      <c r="I44" s="31"/>
    </row>
    <row r="45" spans="1:9" x14ac:dyDescent="0.2">
      <c r="C45" s="31"/>
      <c r="D45" s="31"/>
      <c r="E45" s="53"/>
      <c r="F45" s="32"/>
      <c r="G45" s="31"/>
      <c r="H45" s="31"/>
      <c r="I45" s="31"/>
    </row>
    <row r="46" spans="1:9" x14ac:dyDescent="0.2">
      <c r="C46" s="31"/>
      <c r="D46" s="31"/>
      <c r="E46" s="53"/>
      <c r="F46" s="32"/>
      <c r="G46" s="31"/>
      <c r="H46" s="31"/>
      <c r="I46" s="31"/>
    </row>
  </sheetData>
  <sheetProtection formatCells="0" formatColumns="0" formatRows="0"/>
  <mergeCells count="4">
    <mergeCell ref="G39:G40"/>
    <mergeCell ref="D44:G44"/>
    <mergeCell ref="E1:H1"/>
    <mergeCell ref="A7:C7"/>
  </mergeCells>
  <phoneticPr fontId="8" type="noConversion"/>
  <pageMargins left="0.75" right="0.75" top="1" bottom="1" header="0.5" footer="0.5"/>
  <pageSetup scale="74" orientation="landscape" r:id="rId1"/>
  <headerFooter alignWithMargins="0"/>
  <ignoredErrors>
    <ignoredError sqref="F14:F23 F24" formula="1"/>
    <ignoredError sqref="H13 H15 H17 H19 H21 H23 H25 H29 G37 G41:H41 H43:H44" evalError="1"/>
  </ignoredErrors>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A3:S10"/>
  <sheetViews>
    <sheetView workbookViewId="0">
      <selection activeCell="R39" sqref="R39"/>
    </sheetView>
  </sheetViews>
  <sheetFormatPr defaultRowHeight="12.75" x14ac:dyDescent="0.2"/>
  <cols>
    <col min="10" max="17" width="0" hidden="1" customWidth="1"/>
  </cols>
  <sheetData>
    <row r="3" spans="1:19" ht="19.5" x14ac:dyDescent="0.25">
      <c r="A3" s="37"/>
    </row>
    <row r="10" spans="1:19" ht="20.25" x14ac:dyDescent="0.3">
      <c r="A10" s="38" t="s">
        <v>18</v>
      </c>
      <c r="B10" s="38"/>
      <c r="C10" s="38"/>
      <c r="D10" s="38"/>
      <c r="E10" s="38"/>
      <c r="F10" s="38"/>
      <c r="G10" s="38"/>
      <c r="H10" s="38"/>
      <c r="I10" s="38"/>
      <c r="J10" s="38"/>
      <c r="K10" s="38"/>
      <c r="L10" s="38"/>
      <c r="M10" s="38"/>
      <c r="N10" s="38"/>
      <c r="O10" s="38"/>
      <c r="P10" s="38"/>
      <c r="Q10" s="38"/>
      <c r="R10" s="38"/>
      <c r="S10" s="38"/>
    </row>
  </sheetData>
  <phoneticPr fontId="8" type="noConversion"/>
  <pageMargins left="0.75" right="0.75" top="1" bottom="1" header="0.5" footer="0.5"/>
  <pageSetup scale="90" orientation="portrait" r:id="rId1"/>
  <headerFooter alignWithMargins="0"/>
  <drawing r:id="rId2"/>
  <legacyDrawing r:id="rId3"/>
  <oleObjects>
    <mc:AlternateContent xmlns:mc="http://schemas.openxmlformats.org/markup-compatibility/2006">
      <mc:Choice Requires="x14">
        <oleObject progId="Word.Document.8" shapeId="1025" r:id="rId4">
          <objectPr defaultSize="0" autoPict="0" r:id="rId5">
            <anchor moveWithCells="1">
              <from>
                <xdr:col>0</xdr:col>
                <xdr:colOff>0</xdr:colOff>
                <xdr:row>8</xdr:row>
                <xdr:rowOff>104775</xdr:rowOff>
              </from>
              <to>
                <xdr:col>17</xdr:col>
                <xdr:colOff>114300</xdr:colOff>
                <xdr:row>23</xdr:row>
                <xdr:rowOff>114300</xdr:rowOff>
              </to>
            </anchor>
          </objectPr>
        </oleObject>
      </mc:Choice>
      <mc:Fallback>
        <oleObject progId="Word.Document.8" shapeId="1025" r:id="rId4"/>
      </mc:Fallback>
    </mc:AlternateContent>
  </oleObjec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41B232-75F0-416C-AE53-D860F2E51C9E}">
  <dimension ref="A1:B17"/>
  <sheetViews>
    <sheetView workbookViewId="0">
      <selection activeCell="B24" sqref="B24"/>
    </sheetView>
  </sheetViews>
  <sheetFormatPr defaultRowHeight="12.75" x14ac:dyDescent="0.2"/>
  <cols>
    <col min="2" max="2" width="192.5703125" customWidth="1"/>
  </cols>
  <sheetData>
    <row r="1" spans="1:2" x14ac:dyDescent="0.2">
      <c r="A1" s="10" t="s">
        <v>68</v>
      </c>
      <c r="B1" s="10"/>
    </row>
    <row r="3" spans="1:2" x14ac:dyDescent="0.2">
      <c r="A3" s="59">
        <v>1</v>
      </c>
      <c r="B3" t="s">
        <v>69</v>
      </c>
    </row>
    <row r="4" spans="1:2" x14ac:dyDescent="0.2">
      <c r="A4" s="59"/>
    </row>
    <row r="5" spans="1:2" x14ac:dyDescent="0.2">
      <c r="A5" s="59">
        <v>2</v>
      </c>
      <c r="B5" t="s">
        <v>66</v>
      </c>
    </row>
    <row r="6" spans="1:2" x14ac:dyDescent="0.2">
      <c r="A6" s="59"/>
    </row>
    <row r="7" spans="1:2" x14ac:dyDescent="0.2">
      <c r="A7" s="59">
        <v>3</v>
      </c>
      <c r="B7" t="s">
        <v>67</v>
      </c>
    </row>
    <row r="8" spans="1:2" x14ac:dyDescent="0.2">
      <c r="A8" s="59"/>
    </row>
    <row r="9" spans="1:2" x14ac:dyDescent="0.2">
      <c r="A9" s="59">
        <v>4</v>
      </c>
      <c r="B9" t="s">
        <v>70</v>
      </c>
    </row>
    <row r="10" spans="1:2" x14ac:dyDescent="0.2">
      <c r="A10" s="59"/>
    </row>
    <row r="11" spans="1:2" ht="38.25" x14ac:dyDescent="0.2">
      <c r="A11" s="64">
        <v>5</v>
      </c>
      <c r="B11" s="63" t="s">
        <v>73</v>
      </c>
    </row>
    <row r="12" spans="1:2" x14ac:dyDescent="0.2">
      <c r="A12" s="64"/>
    </row>
    <row r="13" spans="1:2" ht="38.25" x14ac:dyDescent="0.2">
      <c r="A13" s="64">
        <v>6</v>
      </c>
      <c r="B13" s="63" t="s">
        <v>72</v>
      </c>
    </row>
    <row r="14" spans="1:2" x14ac:dyDescent="0.2">
      <c r="A14" s="64"/>
    </row>
    <row r="15" spans="1:2" ht="25.5" x14ac:dyDescent="0.2">
      <c r="A15" s="64">
        <v>7</v>
      </c>
      <c r="B15" s="63" t="s">
        <v>71</v>
      </c>
    </row>
    <row r="17" spans="1:2" x14ac:dyDescent="0.2">
      <c r="A17" s="59">
        <v>8</v>
      </c>
      <c r="B17" t="s">
        <v>74</v>
      </c>
    </row>
  </sheetData>
  <pageMargins left="0.7" right="0.7" top="0.75" bottom="0.75" header="0.3" footer="0.3"/>
  <pageSetup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LongProperties xmlns="http://schemas.microsoft.com/office/2006/metadata/long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Image" ma:contentTypeID="0x0101009148F5A04DDD49CBA7127AADA5FB792B00AADE34325A8B49CDA8BB4DB53328F21400B62432248E99F94BB95F44804AEAE2F4" ma:contentTypeVersion="5" ma:contentTypeDescription="Upload an image." ma:contentTypeScope="" ma:versionID="dd335fddc466c040ee7c79c68ec34de1">
  <xsd:schema xmlns:xsd="http://www.w3.org/2001/XMLSchema" xmlns:xs="http://www.w3.org/2001/XMLSchema" xmlns:p="http://schemas.microsoft.com/office/2006/metadata/properties" xmlns:ns1="http://schemas.microsoft.com/sharepoint/v3" xmlns:ns2="7C78363F-F08E-4BCA-8F5D-721F064AA4C8" xmlns:ns3="http://schemas.microsoft.com/sharepoint/v3/fields" xmlns:ns4="d039593b-b3c6-4c10-8732-8aac6422e621" xmlns:ns5="7c78363f-f08e-4bca-8f5d-721f064aa4c8" targetNamespace="http://schemas.microsoft.com/office/2006/metadata/properties" ma:root="true" ma:fieldsID="daf8f359701938c579803b7d4a94d95e" ns1:_="" ns2:_="" ns3:_="" ns4:_="" ns5:_="">
    <xsd:import namespace="http://schemas.microsoft.com/sharepoint/v3"/>
    <xsd:import namespace="7C78363F-F08E-4BCA-8F5D-721F064AA4C8"/>
    <xsd:import namespace="http://schemas.microsoft.com/sharepoint/v3/fields"/>
    <xsd:import namespace="d039593b-b3c6-4c10-8732-8aac6422e621"/>
    <xsd:import namespace="7c78363f-f08e-4bca-8f5d-721f064aa4c8"/>
    <xsd:element name="properties">
      <xsd:complexType>
        <xsd:sequence>
          <xsd:element name="documentManagement">
            <xsd:complexType>
              <xsd:all>
                <xsd:element ref="ns1:FileRef" minOccurs="0"/>
                <xsd:element ref="ns1:File_x0020_Type" minOccurs="0"/>
                <xsd:element ref="ns1:HTML_x0020_File_x0020_Type" minOccurs="0"/>
                <xsd:element ref="ns1:FSObjType" minOccurs="0"/>
                <xsd:element ref="ns2:ThumbnailExists" minOccurs="0"/>
                <xsd:element ref="ns2:PreviewExists" minOccurs="0"/>
                <xsd:element ref="ns2:ImageWidth" minOccurs="0"/>
                <xsd:element ref="ns2:ImageHeight" minOccurs="0"/>
                <xsd:element ref="ns2:ImageCreateDate" minOccurs="0"/>
                <xsd:element ref="ns3:wic_System_Copyright" minOccurs="0"/>
                <xsd:element ref="ns4:_dlc_DocId" minOccurs="0"/>
                <xsd:element ref="ns4:_dlc_DocIdUrl" minOccurs="0"/>
                <xsd:element ref="ns4:_dlc_DocIdPersistId" minOccurs="0"/>
                <xsd:element ref="ns1:PublishingStartDate" minOccurs="0"/>
                <xsd:element ref="ns1:PublishingExpirationDate" minOccurs="0"/>
                <xsd:element ref="ns5:MediaServiceMetadata" minOccurs="0"/>
                <xsd:element ref="ns5: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ileRef" ma:index="8" nillable="true" ma:displayName="URL Path" ma:hidden="true" ma:list="Docs" ma:internalName="FileRef" ma:readOnly="true" ma:showField="FullUrl">
      <xsd:simpleType>
        <xsd:restriction base="dms:Lookup"/>
      </xsd:simpleType>
    </xsd:element>
    <xsd:element name="File_x0020_Type" ma:index="9" nillable="true" ma:displayName="File Type" ma:hidden="true" ma:internalName="File_x0020_Type" ma:readOnly="true">
      <xsd:simpleType>
        <xsd:restriction base="dms:Text"/>
      </xsd:simpleType>
    </xsd:element>
    <xsd:element name="HTML_x0020_File_x0020_Type" ma:index="10" nillable="true" ma:displayName="HTML File Type" ma:hidden="true" ma:internalName="HTML_x0020_File_x0020_Type" ma:readOnly="true">
      <xsd:simpleType>
        <xsd:restriction base="dms:Text"/>
      </xsd:simpleType>
    </xsd:element>
    <xsd:element name="FSObjType" ma:index="11" nillable="true" ma:displayName="Item Type" ma:hidden="true" ma:list="Docs" ma:internalName="FSObjType" ma:readOnly="true" ma:showField="FSType">
      <xsd:simpleType>
        <xsd:restriction base="dms:Lookup"/>
      </xsd:simpleType>
    </xsd:element>
    <xsd:element name="PublishingStartDate" ma:index="30" nillable="true" ma:displayName="Scheduling Start Date" ma:internalName="PublishingStartDate">
      <xsd:simpleType>
        <xsd:restriction base="dms:Unknown"/>
      </xsd:simpleType>
    </xsd:element>
    <xsd:element name="PublishingExpirationDate" ma:index="31" nillable="true" ma:displayName="Scheduling End Dat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C78363F-F08E-4BCA-8F5D-721F064AA4C8" elementFormDefault="qualified">
    <xsd:import namespace="http://schemas.microsoft.com/office/2006/documentManagement/types"/>
    <xsd:import namespace="http://schemas.microsoft.com/office/infopath/2007/PartnerControls"/>
    <xsd:element name="ThumbnailExists" ma:index="18" nillable="true" ma:displayName="Thumbnail Exists" ma:default="FALSE" ma:hidden="true" ma:internalName="ThumbnailExists" ma:readOnly="true">
      <xsd:simpleType>
        <xsd:restriction base="dms:Boolean"/>
      </xsd:simpleType>
    </xsd:element>
    <xsd:element name="PreviewExists" ma:index="19" nillable="true" ma:displayName="Preview Exists" ma:default="FALSE" ma:hidden="true" ma:internalName="PreviewExists" ma:readOnly="true">
      <xsd:simpleType>
        <xsd:restriction base="dms:Boolean"/>
      </xsd:simpleType>
    </xsd:element>
    <xsd:element name="ImageWidth" ma:index="20" nillable="true" ma:displayName="Width" ma:internalName="ImageWidth" ma:readOnly="true">
      <xsd:simpleType>
        <xsd:restriction base="dms:Unknown"/>
      </xsd:simpleType>
    </xsd:element>
    <xsd:element name="ImageHeight" ma:index="22" nillable="true" ma:displayName="Height" ma:internalName="ImageHeight" ma:readOnly="true">
      <xsd:simpleType>
        <xsd:restriction base="dms:Unknown"/>
      </xsd:simpleType>
    </xsd:element>
    <xsd:element name="ImageCreateDate" ma:index="25" nillable="true" ma:displayName="Date Picture Taken" ma:format="DateTime" ma:hidden="true" ma:internalName="ImageCreate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wic_System_Copyright" ma:index="26" nillable="true" ma:displayName="Copyright" ma:internalName="wic_System_Copyright">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039593b-b3c6-4c10-8732-8aac6422e621"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7c78363f-f08e-4bca-8f5d-721f064aa4c8" elementFormDefault="qualified">
    <xsd:import namespace="http://schemas.microsoft.com/office/2006/documentManagement/types"/>
    <xsd:import namespace="http://schemas.microsoft.com/office/infopath/2007/PartnerControls"/>
    <xsd:element name="MediaServiceMetadata" ma:index="32" nillable="true" ma:displayName="MediaServiceMetadata" ma:hidden="true" ma:internalName="MediaServiceMetadata" ma:readOnly="true">
      <xsd:simpleType>
        <xsd:restriction base="dms:Note"/>
      </xsd:simpleType>
    </xsd:element>
    <xsd:element name="MediaServiceFastMetadata" ma:index="33"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24" ma:displayName="Author"/>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ma:index="23" ma:displayName="Comments"/>
        <xsd:element name="keywords" minOccurs="0" maxOccurs="1" type="xsd:string" ma:index="14"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wic_System_Copyright xmlns="http://schemas.microsoft.com/sharepoint/v3/fields" xsi:nil="true"/>
    <ImageCreateDate xmlns="7C78363F-F08E-4BCA-8F5D-721F064AA4C8" xsi:nil="true"/>
    <_dlc_DocId xmlns="d039593b-b3c6-4c10-8732-8aac6422e621">SZA3YSNECVJS-1376620823-152</_dlc_DocId>
    <_dlc_DocIdUrl xmlns="d039593b-b3c6-4c10-8732-8aac6422e621">
      <Url>https://nctreasurer365.sharepoint.com/sites/Compass/wcr/_layouts/15/DocIdRedir.aspx?ID=SZA3YSNECVJS-1376620823-152</Url>
      <Description>SZA3YSNECVJS-1376620823-152</Description>
    </_dlc_DocIdUrl>
  </documentManagement>
</p:properties>
</file>

<file path=customXml/itemProps1.xml><?xml version="1.0" encoding="utf-8"?>
<ds:datastoreItem xmlns:ds="http://schemas.openxmlformats.org/officeDocument/2006/customXml" ds:itemID="{72CA0597-4640-4B5F-816B-726F57C98052}">
  <ds:schemaRefs>
    <ds:schemaRef ds:uri="http://schemas.microsoft.com/office/2006/metadata/longProperties"/>
  </ds:schemaRefs>
</ds:datastoreItem>
</file>

<file path=customXml/itemProps2.xml><?xml version="1.0" encoding="utf-8"?>
<ds:datastoreItem xmlns:ds="http://schemas.openxmlformats.org/officeDocument/2006/customXml" ds:itemID="{74AF018B-8941-4005-A691-C960D8C7F799}">
  <ds:schemaRefs>
    <ds:schemaRef ds:uri="http://schemas.microsoft.com/sharepoint/v3/contenttype/forms"/>
  </ds:schemaRefs>
</ds:datastoreItem>
</file>

<file path=customXml/itemProps3.xml><?xml version="1.0" encoding="utf-8"?>
<ds:datastoreItem xmlns:ds="http://schemas.openxmlformats.org/officeDocument/2006/customXml" ds:itemID="{78F3652D-34E0-4B1E-92FE-A42997100CB2}">
  <ds:schemaRefs>
    <ds:schemaRef ds:uri="http://schemas.microsoft.com/sharepoint/events"/>
  </ds:schemaRefs>
</ds:datastoreItem>
</file>

<file path=customXml/itemProps4.xml><?xml version="1.0" encoding="utf-8"?>
<ds:datastoreItem xmlns:ds="http://schemas.openxmlformats.org/officeDocument/2006/customXml" ds:itemID="{C4FC75D6-8985-47F6-88C2-0E091B9B877D}"/>
</file>

<file path=customXml/itemProps5.xml><?xml version="1.0" encoding="utf-8"?>
<ds:datastoreItem xmlns:ds="http://schemas.openxmlformats.org/officeDocument/2006/customXml" ds:itemID="{0E0A76A5-9120-4B01-9D41-036A935B62FB}">
  <ds:schemaRefs>
    <ds:schemaRef ds:uri="http://purl.org/dc/terms/"/>
    <ds:schemaRef ds:uri="http://schemas.microsoft.com/sharepoint/v3"/>
    <ds:schemaRef ds:uri="http://schemas.openxmlformats.org/package/2006/metadata/core-properties"/>
    <ds:schemaRef ds:uri="http://purl.org/dc/elements/1.1/"/>
    <ds:schemaRef ds:uri="http://schemas.microsoft.com/office/2006/documentManagement/types"/>
    <ds:schemaRef ds:uri="F649DC96-43A9-4905-BB6F-345F046C23DB"/>
    <ds:schemaRef ds:uri="http://schemas.microsoft.com/office/infopath/2007/PartnerControls"/>
    <ds:schemaRef ds:uri="http://schemas.microsoft.com/office/2006/metadata/properties"/>
    <ds:schemaRef ds:uri="http://purl.org/dc/dcmitype/"/>
    <ds:schemaRef ds:uri="1b9e605d-6da6-421e-84a6-6502d598475a"/>
    <ds:schemaRef ds:uri="http://schemas.microsoft.com/sharepoint/v3/field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9</vt:i4>
      </vt:variant>
      <vt:variant>
        <vt:lpstr>Named Ranges</vt:lpstr>
      </vt:variant>
      <vt:variant>
        <vt:i4>1</vt:i4>
      </vt:variant>
    </vt:vector>
  </HeadingPairs>
  <TitlesOfParts>
    <vt:vector size="10" baseType="lpstr">
      <vt:lpstr>Instructions</vt:lpstr>
      <vt:lpstr>4 Year Cycle Example</vt:lpstr>
      <vt:lpstr>4 Year Cycle- Blank</vt:lpstr>
      <vt:lpstr>6 Year Cycle Example</vt:lpstr>
      <vt:lpstr>6 Year Cycle- Blank</vt:lpstr>
      <vt:lpstr>8 Year Cycle Example</vt:lpstr>
      <vt:lpstr>8 Year Cycle- Blank</vt:lpstr>
      <vt:lpstr>FAQ</vt:lpstr>
      <vt:lpstr>Updating Instructions</vt:lpstr>
      <vt:lpstr>Instructions!Print_Area</vt:lpstr>
    </vt:vector>
  </TitlesOfParts>
  <Company>NCDST</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Neutral Property Tax Worksheet - Example/FAQ &amp; Blank Form</dc:title>
  <dc:creator>LGC0195</dc:creator>
  <cp:keywords/>
  <dc:description/>
  <cp:lastModifiedBy>Brenda Thornton</cp:lastModifiedBy>
  <cp:lastPrinted>2019-06-24T17:23:13Z</cp:lastPrinted>
  <dcterms:created xsi:type="dcterms:W3CDTF">2004-10-07T13:44:20Z</dcterms:created>
  <dcterms:modified xsi:type="dcterms:W3CDTF">2023-03-16T18:00:10Z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lpwstr>300.000000000000</vt:lpwstr>
  </property>
  <property fmtid="{D5CDD505-2E9C-101B-9397-08002B2CF9AE}" pid="3" name="display_urn:schemas-microsoft-com:office:office#Editor">
    <vt:lpwstr>System Account</vt:lpwstr>
  </property>
  <property fmtid="{D5CDD505-2E9C-101B-9397-08002B2CF9AE}" pid="4" name="display_urn:schemas-microsoft-com:office:office#Author">
    <vt:lpwstr>Lawrence Koffa</vt:lpwstr>
  </property>
  <property fmtid="{D5CDD505-2E9C-101B-9397-08002B2CF9AE}" pid="5" name="_dlc_DocId">
    <vt:lpwstr/>
  </property>
  <property fmtid="{D5CDD505-2E9C-101B-9397-08002B2CF9AE}" pid="6" name="ContentTypeId">
    <vt:lpwstr>0x0101009148F5A04DDD49CBA7127AADA5FB792B00AADE34325A8B49CDA8BB4DB53328F21400B62432248E99F94BB95F44804AEAE2F4</vt:lpwstr>
  </property>
  <property fmtid="{D5CDD505-2E9C-101B-9397-08002B2CF9AE}" pid="7" name="_dlc_DocIdItemGuid">
    <vt:lpwstr>a1819fc1-4f8d-4883-94c2-a4ae79e32e3a</vt:lpwstr>
  </property>
</Properties>
</file>